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38"/>
  </p:notesMasterIdLst>
  <p:sldIdLst>
    <p:sldId id="294" r:id="rId2"/>
    <p:sldId id="297" r:id="rId3"/>
    <p:sldId id="298" r:id="rId4"/>
    <p:sldId id="299" r:id="rId5"/>
    <p:sldId id="300" r:id="rId6"/>
    <p:sldId id="304" r:id="rId7"/>
    <p:sldId id="312" r:id="rId8"/>
    <p:sldId id="303" r:id="rId9"/>
    <p:sldId id="322" r:id="rId10"/>
    <p:sldId id="307" r:id="rId11"/>
    <p:sldId id="313" r:id="rId12"/>
    <p:sldId id="305" r:id="rId13"/>
    <p:sldId id="306" r:id="rId14"/>
    <p:sldId id="308" r:id="rId15"/>
    <p:sldId id="309" r:id="rId16"/>
    <p:sldId id="317" r:id="rId17"/>
    <p:sldId id="318" r:id="rId18"/>
    <p:sldId id="319" r:id="rId19"/>
    <p:sldId id="316" r:id="rId20"/>
    <p:sldId id="296" r:id="rId21"/>
    <p:sldId id="325" r:id="rId22"/>
    <p:sldId id="328" r:id="rId23"/>
    <p:sldId id="329" r:id="rId24"/>
    <p:sldId id="330" r:id="rId25"/>
    <p:sldId id="323" r:id="rId26"/>
    <p:sldId id="331" r:id="rId27"/>
    <p:sldId id="332" r:id="rId28"/>
    <p:sldId id="333" r:id="rId29"/>
    <p:sldId id="334" r:id="rId30"/>
    <p:sldId id="335" r:id="rId31"/>
    <p:sldId id="324" r:id="rId32"/>
    <p:sldId id="310" r:id="rId33"/>
    <p:sldId id="336" r:id="rId34"/>
    <p:sldId id="337" r:id="rId35"/>
    <p:sldId id="315" r:id="rId36"/>
    <p:sldId id="256" r:id="rId37"/>
  </p:sldIdLst>
  <p:sldSz cx="12192000" cy="6858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30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lvl1pPr marL="0" marR="0" indent="0" algn="r" rtl="0">
              <a:spcBef>
                <a:spcPts val="0"/>
              </a:spcBef>
              <a:buNone/>
              <a:defRPr sz="12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AU"/>
              <a:t>‹#›</a:t>
            </a:fld>
            <a:endParaRPr lang="en-AU"/>
          </a:p>
        </p:txBody>
      </p:sp>
    </p:spTree>
    <p:extLst>
      <p:ext uri="{BB962C8B-B14F-4D97-AF65-F5344CB8AC3E}">
        <p14:creationId xmlns:p14="http://schemas.microsoft.com/office/powerpoint/2010/main" val="135540333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752E9779-4E59-49C0-B7B5-A532D84EC3E4}" type="slidenum">
              <a:rPr lang="en-AU" smtClean="0"/>
              <a:pPr>
                <a:defRPr/>
              </a:pPr>
              <a:t>3</a:t>
            </a:fld>
            <a:endParaRPr lang="en-AU"/>
          </a:p>
        </p:txBody>
      </p:sp>
    </p:spTree>
    <p:extLst>
      <p:ext uri="{BB962C8B-B14F-4D97-AF65-F5344CB8AC3E}">
        <p14:creationId xmlns:p14="http://schemas.microsoft.com/office/powerpoint/2010/main" val="1349632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685800" y="1143000"/>
            <a:ext cx="5486400" cy="3086100"/>
          </a:xfrm>
          <a:ln/>
        </p:spPr>
      </p:sp>
      <p:sp>
        <p:nvSpPr>
          <p:cNvPr id="31747" name="Notes Placeholder 2"/>
          <p:cNvSpPr>
            <a:spLocks noGrp="1"/>
          </p:cNvSpPr>
          <p:nvPr>
            <p:ph type="body" idx="1"/>
          </p:nvPr>
        </p:nvSpPr>
        <p:spPr>
          <a:noFill/>
          <a:ln/>
        </p:spPr>
        <p:txBody>
          <a:bodyPr/>
          <a:lstStyle/>
          <a:p>
            <a:endParaRPr lang="en-US" dirty="0" smtClean="0">
              <a:latin typeface="Arial" pitchFamily="34" charset="0"/>
              <a:ea typeface="ヒラギノ角ゴ Pro W3"/>
              <a:cs typeface="ヒラギノ角ゴ Pro W3"/>
            </a:endParaRPr>
          </a:p>
        </p:txBody>
      </p:sp>
      <p:sp>
        <p:nvSpPr>
          <p:cNvPr id="4" name="Slide Number Placeholder 3"/>
          <p:cNvSpPr>
            <a:spLocks noGrp="1"/>
          </p:cNvSpPr>
          <p:nvPr>
            <p:ph type="sldNum" sz="quarter" idx="5"/>
          </p:nvPr>
        </p:nvSpPr>
        <p:spPr/>
        <p:txBody>
          <a:bodyPr/>
          <a:lstStyle/>
          <a:p>
            <a:pPr>
              <a:defRPr/>
            </a:pPr>
            <a:fld id="{6A9C436A-7A87-45ED-8E11-45A2A6591AEF}" type="slidenum">
              <a:rPr lang="en-AU" smtClean="0"/>
              <a:pPr>
                <a:defRPr/>
              </a:pPr>
              <a:t>4</a:t>
            </a:fld>
            <a:endParaRPr lang="en-AU"/>
          </a:p>
        </p:txBody>
      </p:sp>
    </p:spTree>
    <p:extLst>
      <p:ext uri="{BB962C8B-B14F-4D97-AF65-F5344CB8AC3E}">
        <p14:creationId xmlns:p14="http://schemas.microsoft.com/office/powerpoint/2010/main" val="3627884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38ABECDC-EC2C-448B-8D2A-B4289542D522}" type="slidenum">
              <a:rPr lang="en-AU" smtClean="0"/>
              <a:pPr>
                <a:defRPr/>
              </a:pPr>
              <a:t>5</a:t>
            </a:fld>
            <a:endParaRPr lang="en-AU"/>
          </a:p>
        </p:txBody>
      </p:sp>
    </p:spTree>
    <p:extLst>
      <p:ext uri="{BB962C8B-B14F-4D97-AF65-F5344CB8AC3E}">
        <p14:creationId xmlns:p14="http://schemas.microsoft.com/office/powerpoint/2010/main" val="1701720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AU" smtClean="0"/>
              <a:t>20</a:t>
            </a:fld>
            <a:endParaRPr lang="en-AU"/>
          </a:p>
        </p:txBody>
      </p:sp>
    </p:spTree>
    <p:extLst>
      <p:ext uri="{BB962C8B-B14F-4D97-AF65-F5344CB8AC3E}">
        <p14:creationId xmlns:p14="http://schemas.microsoft.com/office/powerpoint/2010/main" val="1045535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90" name="Shape 9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93857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indent="0" algn="ctr" rtl="0">
              <a:lnSpc>
                <a:spcPct val="90000"/>
              </a:lnSpc>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indent="0" algn="ctr" rtl="0">
              <a:lnSpc>
                <a:spcPct val="90000"/>
              </a:lnSpc>
              <a:spcBef>
                <a:spcPts val="1000"/>
              </a:spcBef>
              <a:buClr>
                <a:schemeClr val="dk1"/>
              </a:buClr>
              <a:buFont typeface="Arial"/>
              <a:buNone/>
              <a:defRPr/>
            </a:lvl1pPr>
            <a:lvl2pPr marL="457200" marR="0" indent="0" algn="ctr" rtl="0">
              <a:lnSpc>
                <a:spcPct val="90000"/>
              </a:lnSpc>
              <a:spcBef>
                <a:spcPts val="500"/>
              </a:spcBef>
              <a:buClr>
                <a:schemeClr val="dk1"/>
              </a:buClr>
              <a:buFont typeface="Arial"/>
              <a:buNone/>
              <a:defRPr/>
            </a:lvl2pPr>
            <a:lvl3pPr marL="914400" marR="0" indent="0" algn="ctr" rtl="0">
              <a:lnSpc>
                <a:spcPct val="90000"/>
              </a:lnSpc>
              <a:spcBef>
                <a:spcPts val="500"/>
              </a:spcBef>
              <a:buClr>
                <a:schemeClr val="dk1"/>
              </a:buClr>
              <a:buFont typeface="Arial"/>
              <a:buNone/>
              <a:defRPr/>
            </a:lvl3pPr>
            <a:lvl4pPr marL="1371600" marR="0" indent="0" algn="ctr" rtl="0">
              <a:lnSpc>
                <a:spcPct val="90000"/>
              </a:lnSpc>
              <a:spcBef>
                <a:spcPts val="500"/>
              </a:spcBef>
              <a:buClr>
                <a:schemeClr val="dk1"/>
              </a:buClr>
              <a:buFont typeface="Arial"/>
              <a:buNone/>
              <a:defRPr/>
            </a:lvl4pPr>
            <a:lvl5pPr marL="1828800" marR="0" indent="0" algn="ctr" rtl="0">
              <a:lnSpc>
                <a:spcPct val="90000"/>
              </a:lnSpc>
              <a:spcBef>
                <a:spcPts val="500"/>
              </a:spcBef>
              <a:buClr>
                <a:schemeClr val="dk1"/>
              </a:buClr>
              <a:buFont typeface="Arial"/>
              <a:buNone/>
              <a:defRPr/>
            </a:lvl5pPr>
            <a:lvl6pPr marL="2286000" marR="0" indent="0" algn="ctr" rtl="0">
              <a:lnSpc>
                <a:spcPct val="90000"/>
              </a:lnSpc>
              <a:spcBef>
                <a:spcPts val="500"/>
              </a:spcBef>
              <a:buClr>
                <a:schemeClr val="dk1"/>
              </a:buClr>
              <a:buFont typeface="Arial"/>
              <a:buNone/>
              <a:defRPr/>
            </a:lvl6pPr>
            <a:lvl7pPr marL="2743200" marR="0" indent="0" algn="ctr" rtl="0">
              <a:lnSpc>
                <a:spcPct val="90000"/>
              </a:lnSpc>
              <a:spcBef>
                <a:spcPts val="500"/>
              </a:spcBef>
              <a:buClr>
                <a:schemeClr val="dk1"/>
              </a:buClr>
              <a:buFont typeface="Arial"/>
              <a:buNone/>
              <a:defRPr/>
            </a:lvl7pPr>
            <a:lvl8pPr marL="3200400" marR="0" indent="0" algn="ctr" rtl="0">
              <a:lnSpc>
                <a:spcPct val="90000"/>
              </a:lnSpc>
              <a:spcBef>
                <a:spcPts val="500"/>
              </a:spcBef>
              <a:buClr>
                <a:schemeClr val="dk1"/>
              </a:buClr>
              <a:buFont typeface="Arial"/>
              <a:buNone/>
              <a:defRPr/>
            </a:lvl8pPr>
            <a:lvl9pPr marL="3657600" marR="0" indent="0" algn="ctr" rtl="0">
              <a:lnSpc>
                <a:spcPct val="90000"/>
              </a:lnSpc>
              <a:spcBef>
                <a:spcPts val="500"/>
              </a:spcBef>
              <a:buClr>
                <a:schemeClr val="dk1"/>
              </a:buClr>
              <a:buFont typeface="Arial"/>
              <a:buNone/>
              <a:defRPr/>
            </a:lvl9pPr>
          </a:lstStyle>
          <a:p>
            <a:endParaRPr/>
          </a:p>
        </p:txBody>
      </p:sp>
      <p:sp>
        <p:nvSpPr>
          <p:cNvPr id="17" name="Shape 1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 name="Shape 1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AU" smtClean="0"/>
              <a:t>Ocean Modelling Forum</a:t>
            </a:r>
            <a:endParaRPr/>
          </a:p>
        </p:txBody>
      </p:sp>
      <p:sp>
        <p:nvSpPr>
          <p:cNvPr id="19" name="Shape 1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AU"/>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7133431" y="1956594"/>
            <a:ext cx="5811838" cy="2628899"/>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80" name="Shape 8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1" name="Shape 8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AU" smtClean="0"/>
              <a:t>Ocean Modelling Forum</a:t>
            </a:r>
            <a:endParaRPr/>
          </a:p>
        </p:txBody>
      </p:sp>
      <p:sp>
        <p:nvSpPr>
          <p:cNvPr id="82" name="Shape 8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AU"/>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23" name="Shape 23"/>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 name="Shape 24"/>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AU" smtClean="0"/>
              <a:t>Ocean Modelling Forum</a:t>
            </a:r>
            <a:endParaRPr/>
          </a:p>
        </p:txBody>
      </p:sp>
      <p:sp>
        <p:nvSpPr>
          <p:cNvPr id="25" name="Shape 25"/>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AU"/>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9" name="Shape 2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AU" smtClean="0"/>
              <a:t>Ocean Modelling Forum</a:t>
            </a:r>
            <a:endParaRPr/>
          </a:p>
        </p:txBody>
      </p:sp>
      <p:sp>
        <p:nvSpPr>
          <p:cNvPr id="30" name="Shape 3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AU"/>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40" name="Shape 40"/>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41" name="Shape 4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2" name="Shape 4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AU" smtClean="0"/>
              <a:t>Ocean Modelling Forum</a:t>
            </a:r>
            <a:endParaRPr/>
          </a:p>
        </p:txBody>
      </p:sp>
      <p:sp>
        <p:nvSpPr>
          <p:cNvPr id="43" name="Shape 4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AU"/>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7" name="Shape 47"/>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48" name="Shape 48"/>
          <p:cNvSpPr txBox="1">
            <a:spLocks noGrp="1"/>
          </p:cNvSpPr>
          <p:nvPr>
            <p:ph type="body" idx="3"/>
          </p:nvPr>
        </p:nvSpPr>
        <p:spPr>
          <a:xfrm>
            <a:off x="6172200" y="1681163"/>
            <a:ext cx="5183187" cy="82391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9" name="Shape 49"/>
          <p:cNvSpPr txBox="1">
            <a:spLocks noGrp="1"/>
          </p:cNvSpPr>
          <p:nvPr>
            <p:ph type="body" idx="4"/>
          </p:nvPr>
        </p:nvSpPr>
        <p:spPr>
          <a:xfrm>
            <a:off x="6172200" y="2505075"/>
            <a:ext cx="5183187" cy="368458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50" name="Shape 5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AU" smtClean="0"/>
              <a:t>Ocean Modelling Forum</a:t>
            </a:r>
            <a:endParaRPr/>
          </a:p>
        </p:txBody>
      </p:sp>
      <p:sp>
        <p:nvSpPr>
          <p:cNvPr id="52" name="Shape 5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AU"/>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5" name="Shape 5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AU" smtClean="0"/>
              <a:t>Ocean Modelling Forum</a:t>
            </a:r>
            <a:endParaRPr/>
          </a:p>
        </p:txBody>
      </p:sp>
      <p:sp>
        <p:nvSpPr>
          <p:cNvPr id="56" name="Shape 5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AU"/>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1" name="Shape 6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2" name="Shape 6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AU" smtClean="0"/>
              <a:t>Ocean Modelling Forum</a:t>
            </a:r>
            <a:endParaRPr/>
          </a:p>
        </p:txBody>
      </p:sp>
      <p:sp>
        <p:nvSpPr>
          <p:cNvPr id="63" name="Shape 6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AU"/>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5183187" y="987425"/>
            <a:ext cx="6172199" cy="4873624"/>
          </a:xfrm>
          <a:prstGeom prst="rect">
            <a:avLst/>
          </a:prstGeom>
          <a:noFill/>
          <a:ln>
            <a:noFill/>
          </a:ln>
        </p:spPr>
      </p:sp>
      <p:sp>
        <p:nvSpPr>
          <p:cNvPr id="67" name="Shape 67"/>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8" name="Shape 6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9" name="Shape 6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AU" smtClean="0"/>
              <a:t>Ocean Modelling Forum</a:t>
            </a:r>
            <a:endParaRPr/>
          </a:p>
        </p:txBody>
      </p:sp>
      <p:sp>
        <p:nvSpPr>
          <p:cNvPr id="70" name="Shape 7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AU"/>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74" name="Shape 7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5" name="Shape 7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AU" smtClean="0"/>
              <a:t>Ocean Modelling Forum</a:t>
            </a:r>
            <a:endParaRPr/>
          </a:p>
        </p:txBody>
      </p:sp>
      <p:sp>
        <p:nvSpPr>
          <p:cNvPr id="76" name="Shape 7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AU"/>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indent="0" algn="l" rtl="0">
              <a:lnSpc>
                <a:spcPct val="90000"/>
              </a:lnSpc>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indent="-50800" algn="l" rtl="0">
              <a:lnSpc>
                <a:spcPct val="90000"/>
              </a:lnSpc>
              <a:spcBef>
                <a:spcPts val="1000"/>
              </a:spcBef>
              <a:buClr>
                <a:schemeClr val="dk1"/>
              </a:buClr>
              <a:buFont typeface="Arial"/>
              <a:buChar char="•"/>
              <a:defRPr/>
            </a:lvl1pPr>
            <a:lvl2pPr marL="685800" marR="0" indent="-76200" algn="l" rtl="0">
              <a:lnSpc>
                <a:spcPct val="90000"/>
              </a:lnSpc>
              <a:spcBef>
                <a:spcPts val="500"/>
              </a:spcBef>
              <a:buClr>
                <a:schemeClr val="dk1"/>
              </a:buClr>
              <a:buFont typeface="Arial"/>
              <a:buChar char="•"/>
              <a:defRPr/>
            </a:lvl2pPr>
            <a:lvl3pPr marL="1143000" marR="0" indent="-101600" algn="l" rtl="0">
              <a:lnSpc>
                <a:spcPct val="90000"/>
              </a:lnSpc>
              <a:spcBef>
                <a:spcPts val="500"/>
              </a:spcBef>
              <a:buClr>
                <a:schemeClr val="dk1"/>
              </a:buClr>
              <a:buFont typeface="Arial"/>
              <a:buChar char="•"/>
              <a:defRPr/>
            </a:lvl3pPr>
            <a:lvl4pPr marL="1600200" marR="0" indent="-114300" algn="l" rtl="0">
              <a:lnSpc>
                <a:spcPct val="90000"/>
              </a:lnSpc>
              <a:spcBef>
                <a:spcPts val="500"/>
              </a:spcBef>
              <a:buClr>
                <a:schemeClr val="dk1"/>
              </a:buClr>
              <a:buFont typeface="Arial"/>
              <a:buChar char="•"/>
              <a:defRPr/>
            </a:lvl4pPr>
            <a:lvl5pPr marL="2057400" marR="0" indent="-114300" algn="l" rtl="0">
              <a:lnSpc>
                <a:spcPct val="90000"/>
              </a:lnSpc>
              <a:spcBef>
                <a:spcPts val="500"/>
              </a:spcBef>
              <a:buClr>
                <a:schemeClr val="dk1"/>
              </a:buClr>
              <a:buFont typeface="Arial"/>
              <a:buChar char="•"/>
              <a:defRPr/>
            </a:lvl5pPr>
            <a:lvl6pPr marL="2514600" marR="0" indent="-114300" algn="l" rtl="0">
              <a:lnSpc>
                <a:spcPct val="90000"/>
              </a:lnSpc>
              <a:spcBef>
                <a:spcPts val="500"/>
              </a:spcBef>
              <a:buClr>
                <a:schemeClr val="dk1"/>
              </a:buClr>
              <a:buFont typeface="Arial"/>
              <a:buChar char="•"/>
              <a:defRPr/>
            </a:lvl6pPr>
            <a:lvl7pPr marL="2971800" marR="0" indent="-114300" algn="l" rtl="0">
              <a:lnSpc>
                <a:spcPct val="90000"/>
              </a:lnSpc>
              <a:spcBef>
                <a:spcPts val="500"/>
              </a:spcBef>
              <a:buClr>
                <a:schemeClr val="dk1"/>
              </a:buClr>
              <a:buFont typeface="Arial"/>
              <a:buChar char="•"/>
              <a:defRPr/>
            </a:lvl7pPr>
            <a:lvl8pPr marL="3429000" marR="0" indent="-114300" algn="l" rtl="0">
              <a:lnSpc>
                <a:spcPct val="90000"/>
              </a:lnSpc>
              <a:spcBef>
                <a:spcPts val="500"/>
              </a:spcBef>
              <a:buClr>
                <a:schemeClr val="dk1"/>
              </a:buClr>
              <a:buFont typeface="Arial"/>
              <a:buChar char="•"/>
              <a:defRPr/>
            </a:lvl8pPr>
            <a:lvl9pPr marL="3886200" marR="0" indent="-114300" algn="l" rtl="0">
              <a:lnSpc>
                <a:spcPct val="90000"/>
              </a:lnSpc>
              <a:spcBef>
                <a:spcPts val="500"/>
              </a:spcBef>
              <a:buClr>
                <a:schemeClr val="dk1"/>
              </a:buClr>
              <a:buFont typeface="Arial"/>
              <a:buChar char="•"/>
              <a:defRPr/>
            </a:lvl9pPr>
          </a:lstStyle>
          <a:p>
            <a:endParaRPr/>
          </a:p>
        </p:txBody>
      </p:sp>
      <p:sp>
        <p:nvSpPr>
          <p:cNvPr id="11" name="Shape 1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 name="Shape 1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AU" smtClean="0"/>
              <a:t>Ocean Modelling Forum</a:t>
            </a:r>
            <a:endParaRPr/>
          </a:p>
        </p:txBody>
      </p:sp>
      <p:sp>
        <p:nvSpPr>
          <p:cNvPr id="13" name="Shape 1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AU"/>
              <a:t>‹#›</a:t>
            </a:fld>
            <a:endParaRPr lang="en-AU"/>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wmf"/></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0.wmf"/><Relationship Id="rId5" Type="http://schemas.openxmlformats.org/officeDocument/2006/relationships/oleObject" Target="../embeddings/oleObject3.bin"/><Relationship Id="rId4" Type="http://schemas.openxmlformats.org/officeDocument/2006/relationships/image" Target="../media/image19.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4.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27.wmf"/><Relationship Id="rId5" Type="http://schemas.openxmlformats.org/officeDocument/2006/relationships/image" Target="../media/image24.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26.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0.jpg"/><Relationship Id="rId5" Type="http://schemas.openxmlformats.org/officeDocument/2006/relationships/image" Target="../media/image29.png"/><Relationship Id="rId4" Type="http://schemas.openxmlformats.org/officeDocument/2006/relationships/image" Target="../media/image28.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image" Target="../media/image42.png"/><Relationship Id="rId7" Type="http://schemas.openxmlformats.org/officeDocument/2006/relationships/image" Target="../media/image46.gi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jpg"/><Relationship Id="rId4" Type="http://schemas.openxmlformats.org/officeDocument/2006/relationships/image" Target="../media/image43.em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sz="4000" dirty="0" smtClean="0"/>
              <a:t>CATS, MICE and Small Pelagic Species in the California Current Ecosystem</a:t>
            </a:r>
            <a:endParaRPr lang="en-AU" sz="4000" dirty="0"/>
          </a:p>
        </p:txBody>
      </p:sp>
      <p:sp>
        <p:nvSpPr>
          <p:cNvPr id="3" name="Subtitle 2"/>
          <p:cNvSpPr>
            <a:spLocks noGrp="1"/>
          </p:cNvSpPr>
          <p:nvPr>
            <p:ph type="subTitle" idx="1"/>
          </p:nvPr>
        </p:nvSpPr>
        <p:spPr/>
        <p:txBody>
          <a:bodyPr/>
          <a:lstStyle/>
          <a:p>
            <a:r>
              <a:rPr lang="en-AU" sz="2800" dirty="0" smtClean="0"/>
              <a:t>Andr</a:t>
            </a:r>
            <a:r>
              <a:rPr lang="en-AU" sz="2800" dirty="0" smtClean="0">
                <a:latin typeface="Times New Roman" panose="02020603050405020304" pitchFamily="18" charset="0"/>
                <a:cs typeface="Times New Roman" panose="02020603050405020304" pitchFamily="18" charset="0"/>
              </a:rPr>
              <a:t>é</a:t>
            </a:r>
            <a:r>
              <a:rPr lang="en-AU" sz="2800" dirty="0" smtClean="0"/>
              <a:t> E. Punt</a:t>
            </a:r>
          </a:p>
          <a:p>
            <a:r>
              <a:rPr lang="en-AU" sz="2800" dirty="0" smtClean="0"/>
              <a:t>School of Aquatic and Fishery Sciences</a:t>
            </a:r>
          </a:p>
          <a:p>
            <a:r>
              <a:rPr lang="en-AU" sz="2800" dirty="0" smtClean="0"/>
              <a:t>University of Washington, Seattle, WA 98195</a:t>
            </a:r>
            <a:endParaRPr lang="en-AU" sz="2800" dirty="0"/>
          </a:p>
        </p:txBody>
      </p:sp>
      <p:pic>
        <p:nvPicPr>
          <p:cNvPr id="4" name="Content Placeholder 28" descr="Jerry2.png"/>
          <p:cNvPicPr>
            <a:picLocks noChangeAspect="1"/>
          </p:cNvPicPr>
          <p:nvPr/>
        </p:nvPicPr>
        <p:blipFill>
          <a:blip r:embed="rId2" cstate="print"/>
          <a:srcRect r="15463"/>
          <a:stretch>
            <a:fillRect/>
          </a:stretch>
        </p:blipFill>
        <p:spPr>
          <a:xfrm>
            <a:off x="9997502" y="4142556"/>
            <a:ext cx="2194498" cy="24146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734" y="4034845"/>
            <a:ext cx="1905000" cy="23907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4776" y="5443170"/>
            <a:ext cx="6976903" cy="1114019"/>
          </a:xfrm>
          <a:prstGeom prst="rect">
            <a:avLst/>
          </a:prstGeom>
        </p:spPr>
      </p:pic>
    </p:spTree>
    <p:extLst>
      <p:ext uri="{BB962C8B-B14F-4D97-AF65-F5344CB8AC3E}">
        <p14:creationId xmlns:p14="http://schemas.microsoft.com/office/powerpoint/2010/main" val="2712886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800" b="1" dirty="0" smtClean="0"/>
              <a:t>Spatial structure</a:t>
            </a:r>
            <a:endParaRPr lang="en-AU" sz="3800" b="1" dirty="0"/>
          </a:p>
        </p:txBody>
      </p:sp>
      <p:pic>
        <p:nvPicPr>
          <p:cNvPr id="4" name="Picture 3"/>
          <p:cNvPicPr/>
          <p:nvPr/>
        </p:nvPicPr>
        <p:blipFill>
          <a:blip r:embed="rId2"/>
          <a:stretch>
            <a:fillRect/>
          </a:stretch>
        </p:blipFill>
        <p:spPr>
          <a:xfrm>
            <a:off x="4881093" y="-1019775"/>
            <a:ext cx="7594242" cy="8167549"/>
          </a:xfrm>
          <a:prstGeom prst="rect">
            <a:avLst/>
          </a:prstGeom>
        </p:spPr>
      </p:pic>
      <p:sp>
        <p:nvSpPr>
          <p:cNvPr id="5" name="TextBox 4"/>
          <p:cNvSpPr txBox="1"/>
          <p:nvPr/>
        </p:nvSpPr>
        <p:spPr>
          <a:xfrm>
            <a:off x="297288" y="2125014"/>
            <a:ext cx="5588358" cy="3108543"/>
          </a:xfrm>
          <a:prstGeom prst="rect">
            <a:avLst/>
          </a:prstGeom>
          <a:noFill/>
        </p:spPr>
        <p:txBody>
          <a:bodyPr wrap="square" rtlCol="0">
            <a:spAutoFit/>
          </a:bodyPr>
          <a:lstStyle/>
          <a:p>
            <a:r>
              <a:rPr lang="en-AU" sz="2800" dirty="0" smtClean="0"/>
              <a:t>13 areas from Canada to Mexico</a:t>
            </a:r>
          </a:p>
          <a:p>
            <a:pPr marL="457200" indent="-457200">
              <a:buFont typeface="Arial" panose="020B0604020202020204" pitchFamily="34" charset="0"/>
              <a:buChar char="•"/>
            </a:pPr>
            <a:r>
              <a:rPr lang="en-AU" sz="2800" dirty="0" smtClean="0"/>
              <a:t>Red: Canada</a:t>
            </a:r>
          </a:p>
          <a:p>
            <a:pPr marL="457200" indent="-457200">
              <a:buFont typeface="Arial" panose="020B0604020202020204" pitchFamily="34" charset="0"/>
              <a:buChar char="•"/>
            </a:pPr>
            <a:r>
              <a:rPr lang="en-AU" sz="2800" dirty="0" smtClean="0"/>
              <a:t>Blue: USA</a:t>
            </a:r>
          </a:p>
          <a:p>
            <a:pPr marL="457200" indent="-457200">
              <a:buFont typeface="Arial" panose="020B0604020202020204" pitchFamily="34" charset="0"/>
              <a:buChar char="•"/>
            </a:pPr>
            <a:r>
              <a:rPr lang="en-AU" sz="2800" dirty="0" smtClean="0"/>
              <a:t>Green: Mexico</a:t>
            </a:r>
          </a:p>
          <a:p>
            <a:pPr marL="457200" indent="-457200">
              <a:buFont typeface="Arial" panose="020B0604020202020204" pitchFamily="34" charset="0"/>
              <a:buChar char="•"/>
            </a:pPr>
            <a:endParaRPr lang="en-AU" sz="2800" dirty="0"/>
          </a:p>
          <a:p>
            <a:r>
              <a:rPr lang="en-AU" sz="2800" dirty="0" smtClean="0"/>
              <a:t>Fisheries occur in all areas except areas 7 and 8.</a:t>
            </a:r>
            <a:endParaRPr lang="en-AU" sz="2800" dirty="0"/>
          </a:p>
        </p:txBody>
      </p:sp>
      <p:sp>
        <p:nvSpPr>
          <p:cNvPr id="6" name="Slide Number Placeholder 5"/>
          <p:cNvSpPr>
            <a:spLocks noGrp="1"/>
          </p:cNvSpPr>
          <p:nvPr>
            <p:ph type="sldNum" idx="12"/>
          </p:nvPr>
        </p:nvSpPr>
        <p:spPr/>
        <p:txBody>
          <a:bodyPr/>
          <a:lstStyle/>
          <a:p>
            <a:pPr marL="0" lvl="0" indent="0">
              <a:spcBef>
                <a:spcPts val="0"/>
              </a:spcBef>
              <a:buSzPct val="25000"/>
              <a:buNone/>
            </a:pPr>
            <a:fld id="{00000000-1234-1234-1234-123412341234}" type="slidenum">
              <a:rPr lang="en-AU" smtClean="0"/>
              <a:t>10</a:t>
            </a:fld>
            <a:endParaRPr lang="en-AU"/>
          </a:p>
        </p:txBody>
      </p:sp>
    </p:spTree>
    <p:extLst>
      <p:ext uri="{BB962C8B-B14F-4D97-AF65-F5344CB8AC3E}">
        <p14:creationId xmlns:p14="http://schemas.microsoft.com/office/powerpoint/2010/main" val="114964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8399" y="2672267"/>
            <a:ext cx="3432350" cy="461665"/>
          </a:xfrm>
          <a:prstGeom prst="rect">
            <a:avLst/>
          </a:prstGeom>
          <a:noFill/>
          <a:ln>
            <a:solidFill>
              <a:schemeClr val="accent1"/>
            </a:solidFill>
          </a:ln>
        </p:spPr>
        <p:txBody>
          <a:bodyPr wrap="none" rtlCol="0">
            <a:spAutoFit/>
          </a:bodyPr>
          <a:lstStyle/>
          <a:p>
            <a:r>
              <a:rPr lang="en-AU" sz="2400" dirty="0" smtClean="0"/>
              <a:t>Environmental forcing</a:t>
            </a:r>
            <a:endParaRPr lang="en-AU" sz="2400" dirty="0"/>
          </a:p>
        </p:txBody>
      </p:sp>
      <p:sp>
        <p:nvSpPr>
          <p:cNvPr id="5" name="TextBox 4"/>
          <p:cNvSpPr txBox="1"/>
          <p:nvPr/>
        </p:nvSpPr>
        <p:spPr>
          <a:xfrm>
            <a:off x="1128604" y="5103559"/>
            <a:ext cx="1927131" cy="400110"/>
          </a:xfrm>
          <a:prstGeom prst="rect">
            <a:avLst/>
          </a:prstGeom>
          <a:noFill/>
        </p:spPr>
        <p:txBody>
          <a:bodyPr wrap="none" rtlCol="0">
            <a:spAutoFit/>
          </a:bodyPr>
          <a:lstStyle/>
          <a:p>
            <a:r>
              <a:rPr lang="en-AU" sz="2000" dirty="0" smtClean="0"/>
              <a:t>Prey species 2</a:t>
            </a:r>
            <a:endParaRPr lang="en-AU" sz="2000" dirty="0"/>
          </a:p>
        </p:txBody>
      </p:sp>
      <p:sp>
        <p:nvSpPr>
          <p:cNvPr id="6" name="TextBox 5"/>
          <p:cNvSpPr txBox="1"/>
          <p:nvPr/>
        </p:nvSpPr>
        <p:spPr>
          <a:xfrm>
            <a:off x="988023" y="3447526"/>
            <a:ext cx="1927131" cy="400110"/>
          </a:xfrm>
          <a:prstGeom prst="rect">
            <a:avLst/>
          </a:prstGeom>
          <a:noFill/>
        </p:spPr>
        <p:txBody>
          <a:bodyPr wrap="none" rtlCol="0">
            <a:spAutoFit/>
          </a:bodyPr>
          <a:lstStyle/>
          <a:p>
            <a:r>
              <a:rPr lang="en-AU" sz="2000" dirty="0" smtClean="0"/>
              <a:t>Prey species 1</a:t>
            </a:r>
            <a:endParaRPr lang="en-AU" sz="2000" dirty="0"/>
          </a:p>
        </p:txBody>
      </p:sp>
      <p:sp>
        <p:nvSpPr>
          <p:cNvPr id="9" name="TextBox 8"/>
          <p:cNvSpPr txBox="1"/>
          <p:nvPr/>
        </p:nvSpPr>
        <p:spPr>
          <a:xfrm>
            <a:off x="1022882" y="6097045"/>
            <a:ext cx="1927131" cy="400110"/>
          </a:xfrm>
          <a:prstGeom prst="rect">
            <a:avLst/>
          </a:prstGeom>
          <a:noFill/>
        </p:spPr>
        <p:txBody>
          <a:bodyPr wrap="none" rtlCol="0">
            <a:spAutoFit/>
          </a:bodyPr>
          <a:lstStyle/>
          <a:p>
            <a:r>
              <a:rPr lang="en-AU" sz="2000" dirty="0" smtClean="0"/>
              <a:t>Prey species 3</a:t>
            </a:r>
            <a:endParaRPr lang="en-AU" sz="2000" dirty="0"/>
          </a:p>
        </p:txBody>
      </p:sp>
      <p:cxnSp>
        <p:nvCxnSpPr>
          <p:cNvPr id="20" name="Straight Arrow Connector 19"/>
          <p:cNvCxnSpPr/>
          <p:nvPr/>
        </p:nvCxnSpPr>
        <p:spPr>
          <a:xfrm>
            <a:off x="608399" y="3721395"/>
            <a:ext cx="0" cy="2576549"/>
          </a:xfrm>
          <a:prstGeom prst="straightConnector1">
            <a:avLst/>
          </a:prstGeom>
          <a:ln w="50800">
            <a:tailEnd type="non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08399" y="3721395"/>
            <a:ext cx="369831"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34085" y="5287314"/>
            <a:ext cx="41448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08399" y="6297100"/>
            <a:ext cx="41448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351697" y="2744583"/>
            <a:ext cx="1346844" cy="369332"/>
          </a:xfrm>
          <a:prstGeom prst="rect">
            <a:avLst/>
          </a:prstGeom>
          <a:noFill/>
        </p:spPr>
        <p:txBody>
          <a:bodyPr wrap="none" rtlCol="0">
            <a:spAutoFit/>
          </a:bodyPr>
          <a:lstStyle/>
          <a:p>
            <a:r>
              <a:rPr lang="en-AU" dirty="0" smtClean="0"/>
              <a:t>Predator 1</a:t>
            </a:r>
            <a:endParaRPr lang="en-AU" dirty="0"/>
          </a:p>
        </p:txBody>
      </p:sp>
      <p:sp>
        <p:nvSpPr>
          <p:cNvPr id="30" name="TextBox 29"/>
          <p:cNvSpPr txBox="1"/>
          <p:nvPr/>
        </p:nvSpPr>
        <p:spPr>
          <a:xfrm>
            <a:off x="8501149" y="5825248"/>
            <a:ext cx="1019831" cy="307777"/>
          </a:xfrm>
          <a:prstGeom prst="rect">
            <a:avLst/>
          </a:prstGeom>
          <a:noFill/>
        </p:spPr>
        <p:txBody>
          <a:bodyPr wrap="none" rtlCol="0">
            <a:spAutoFit/>
          </a:bodyPr>
          <a:lstStyle/>
          <a:p>
            <a:r>
              <a:rPr lang="en-AU" dirty="0" smtClean="0"/>
              <a:t>Predator 2</a:t>
            </a:r>
            <a:endParaRPr lang="en-AU" dirty="0"/>
          </a:p>
        </p:txBody>
      </p:sp>
      <p:sp>
        <p:nvSpPr>
          <p:cNvPr id="31" name="TextBox 30"/>
          <p:cNvSpPr txBox="1"/>
          <p:nvPr/>
        </p:nvSpPr>
        <p:spPr>
          <a:xfrm>
            <a:off x="5512450" y="4168405"/>
            <a:ext cx="1710725" cy="923330"/>
          </a:xfrm>
          <a:prstGeom prst="rect">
            <a:avLst/>
          </a:prstGeom>
          <a:solidFill>
            <a:schemeClr val="accent1"/>
          </a:solidFill>
        </p:spPr>
        <p:txBody>
          <a:bodyPr wrap="none" rtlCol="0">
            <a:spAutoFit/>
          </a:bodyPr>
          <a:lstStyle/>
          <a:p>
            <a:pPr algn="ctr"/>
            <a:r>
              <a:rPr lang="en-AU" dirty="0" smtClean="0"/>
              <a:t>FEEDING</a:t>
            </a:r>
            <a:br>
              <a:rPr lang="en-AU" dirty="0" smtClean="0"/>
            </a:br>
            <a:r>
              <a:rPr lang="en-AU" dirty="0" smtClean="0"/>
              <a:t>FUNCTIONAL</a:t>
            </a:r>
          </a:p>
          <a:p>
            <a:r>
              <a:rPr lang="en-AU" dirty="0" smtClean="0"/>
              <a:t>RELATIONSHIP</a:t>
            </a:r>
            <a:endParaRPr lang="en-AU" dirty="0"/>
          </a:p>
        </p:txBody>
      </p:sp>
      <p:cxnSp>
        <p:nvCxnSpPr>
          <p:cNvPr id="33" name="Straight Arrow Connector 32"/>
          <p:cNvCxnSpPr/>
          <p:nvPr/>
        </p:nvCxnSpPr>
        <p:spPr>
          <a:xfrm flipH="1">
            <a:off x="7223175" y="2898890"/>
            <a:ext cx="1128522" cy="1352769"/>
          </a:xfrm>
          <a:prstGeom prst="straightConnector1">
            <a:avLst/>
          </a:prstGeom>
          <a:ln w="508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7223175" y="5091735"/>
            <a:ext cx="1277974" cy="1005310"/>
          </a:xfrm>
          <a:prstGeom prst="straightConnector1">
            <a:avLst/>
          </a:prstGeom>
          <a:ln w="508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Right Brace 39"/>
          <p:cNvSpPr/>
          <p:nvPr/>
        </p:nvSpPr>
        <p:spPr>
          <a:xfrm>
            <a:off x="4677556" y="3395677"/>
            <a:ext cx="685443" cy="2737348"/>
          </a:xfrm>
          <a:prstGeom prst="rightBrace">
            <a:avLst/>
          </a:prstGeom>
          <a:ln w="1016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36" name="Title 1"/>
          <p:cNvSpPr txBox="1">
            <a:spLocks/>
          </p:cNvSpPr>
          <p:nvPr/>
        </p:nvSpPr>
        <p:spPr>
          <a:xfrm>
            <a:off x="838200" y="365125"/>
            <a:ext cx="10515599" cy="1325562"/>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stStyle>
          <a:p>
            <a:r>
              <a:rPr lang="en-AU" sz="4400" dirty="0" smtClean="0"/>
              <a:t>Basic Structure</a:t>
            </a:r>
            <a:endParaRPr lang="en-AU" sz="4400" dirty="0"/>
          </a:p>
        </p:txBody>
      </p:sp>
      <p:sp>
        <p:nvSpPr>
          <p:cNvPr id="3" name="Slide Number Placeholder 2"/>
          <p:cNvSpPr>
            <a:spLocks noGrp="1"/>
          </p:cNvSpPr>
          <p:nvPr>
            <p:ph type="sldNum" idx="12"/>
          </p:nvPr>
        </p:nvSpPr>
        <p:spPr/>
        <p:txBody>
          <a:bodyPr/>
          <a:lstStyle/>
          <a:p>
            <a:pPr marL="0" lvl="0" indent="0">
              <a:spcBef>
                <a:spcPts val="0"/>
              </a:spcBef>
              <a:buSzPct val="25000"/>
              <a:buNone/>
            </a:pPr>
            <a:fld id="{00000000-1234-1234-1234-123412341234}" type="slidenum">
              <a:rPr lang="en-AU" smtClean="0"/>
              <a:t>11</a:t>
            </a:fld>
            <a:endParaRPr lang="en-AU"/>
          </a:p>
        </p:txBody>
      </p:sp>
    </p:spTree>
    <p:extLst>
      <p:ext uri="{BB962C8B-B14F-4D97-AF65-F5344CB8AC3E}">
        <p14:creationId xmlns:p14="http://schemas.microsoft.com/office/powerpoint/2010/main" val="1021329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000" b="1" dirty="0" smtClean="0"/>
              <a:t>The Sardine Model-I</a:t>
            </a:r>
            <a:endParaRPr lang="en-AU" sz="4000" b="1" dirty="0"/>
          </a:p>
        </p:txBody>
      </p:sp>
      <p:sp>
        <p:nvSpPr>
          <p:cNvPr id="3" name="Text Placeholder 2"/>
          <p:cNvSpPr>
            <a:spLocks noGrp="1"/>
          </p:cNvSpPr>
          <p:nvPr>
            <p:ph type="body" idx="1"/>
          </p:nvPr>
        </p:nvSpPr>
        <p:spPr>
          <a:xfrm>
            <a:off x="838200" y="1812746"/>
            <a:ext cx="10515599" cy="4351338"/>
          </a:xfrm>
        </p:spPr>
        <p:txBody>
          <a:bodyPr/>
          <a:lstStyle/>
          <a:p>
            <a:pPr marL="0" indent="0">
              <a:buNone/>
            </a:pPr>
            <a:r>
              <a:rPr lang="en-AU" sz="2800" dirty="0" smtClean="0"/>
              <a:t>Spatially- weekly-, and age-structured model with recruitment driven by an environmental variable (nominally sea surface temperature). </a:t>
            </a:r>
          </a:p>
          <a:p>
            <a:pPr marL="230400" indent="-230400"/>
            <a:endParaRPr lang="en-AU" sz="2800" dirty="0"/>
          </a:p>
          <a:p>
            <a:pPr marL="0" indent="0">
              <a:buNone/>
            </a:pPr>
            <a:endParaRPr lang="en-AU" sz="2800" dirty="0"/>
          </a:p>
          <a:p>
            <a:pPr marL="0" indent="0">
              <a:buNone/>
            </a:pPr>
            <a:r>
              <a:rPr lang="en-AU" sz="2800" dirty="0" smtClean="0"/>
              <a:t>The variable </a:t>
            </a:r>
            <a:r>
              <a:rPr lang="en-AU" sz="2800" i="1" dirty="0" err="1" smtClean="0"/>
              <a:t>G</a:t>
            </a:r>
            <a:r>
              <a:rPr lang="en-AU" sz="2800" baseline="-25000" dirty="0" err="1" smtClean="0"/>
              <a:t>y</a:t>
            </a:r>
            <a:r>
              <a:rPr lang="en-AU" sz="2800" dirty="0" smtClean="0"/>
              <a:t> is the environmental variable.</a:t>
            </a:r>
            <a:endParaRPr lang="en-AU" sz="2800" dirty="0"/>
          </a:p>
          <a:p>
            <a:pPr marL="230400" indent="-230400"/>
            <a:endParaRPr lang="en-AU" sz="2800" dirty="0" smtClean="0"/>
          </a:p>
          <a:p>
            <a:pPr marL="230400" indent="-230400"/>
            <a:endParaRPr lang="en-AU" sz="2800" dirty="0" smtClean="0"/>
          </a:p>
          <a:p>
            <a:pPr marL="230400" indent="-230400"/>
            <a:endParaRPr lang="en-AU" sz="2800" dirty="0" smtClean="0"/>
          </a:p>
          <a:p>
            <a:pPr marL="230400" indent="-230400"/>
            <a:endParaRPr lang="en-AU" sz="2800" dirty="0"/>
          </a:p>
        </p:txBody>
      </p:sp>
      <p:sp>
        <p:nvSpPr>
          <p:cNvPr id="4" name="Rectangle 2"/>
          <p:cNvSpPr>
            <a:spLocks noChangeArrowheads="1"/>
          </p:cNvSpPr>
          <p:nvPr/>
        </p:nvSpPr>
        <p:spPr bwMode="auto">
          <a:xfrm>
            <a:off x="2472744" y="3116686"/>
            <a:ext cx="2215576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5" name="Object 4"/>
          <p:cNvGraphicFramePr>
            <a:graphicFrameLocks noChangeAspect="1"/>
          </p:cNvGraphicFramePr>
          <p:nvPr>
            <p:extLst>
              <p:ext uri="{D42A27DB-BD31-4B8C-83A1-F6EECF244321}">
                <p14:modId xmlns:p14="http://schemas.microsoft.com/office/powerpoint/2010/main" val="2073832198"/>
              </p:ext>
            </p:extLst>
          </p:nvPr>
        </p:nvGraphicFramePr>
        <p:xfrm>
          <a:off x="2472746" y="3116688"/>
          <a:ext cx="6130342" cy="1027630"/>
        </p:xfrm>
        <a:graphic>
          <a:graphicData uri="http://schemas.openxmlformats.org/presentationml/2006/ole">
            <mc:AlternateContent xmlns:mc="http://schemas.openxmlformats.org/markup-compatibility/2006">
              <mc:Choice xmlns:v="urn:schemas-microsoft-com:vml" Requires="v">
                <p:oleObj spid="_x0000_s2089" name="Equation" r:id="rId3" imgW="1651000" imgH="292100" progId="Equation.DSMT4">
                  <p:embed/>
                </p:oleObj>
              </mc:Choice>
              <mc:Fallback>
                <p:oleObj name="Equation" r:id="rId3" imgW="1651000" imgH="2921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2746" y="3116688"/>
                        <a:ext cx="6130342" cy="1027630"/>
                      </a:xfrm>
                      <a:prstGeom prst="rect">
                        <a:avLst/>
                      </a:prstGeom>
                      <a:noFill/>
                    </p:spPr>
                  </p:pic>
                </p:oleObj>
              </mc:Fallback>
            </mc:AlternateContent>
          </a:graphicData>
        </a:graphic>
      </p:graphicFrame>
      <p:sp>
        <p:nvSpPr>
          <p:cNvPr id="7" name="Slide Number Placeholder 6"/>
          <p:cNvSpPr>
            <a:spLocks noGrp="1"/>
          </p:cNvSpPr>
          <p:nvPr>
            <p:ph type="sldNum" idx="12"/>
          </p:nvPr>
        </p:nvSpPr>
        <p:spPr/>
        <p:txBody>
          <a:bodyPr/>
          <a:lstStyle/>
          <a:p>
            <a:pPr marL="0" lvl="0" indent="0">
              <a:spcBef>
                <a:spcPts val="0"/>
              </a:spcBef>
              <a:buSzPct val="25000"/>
              <a:buNone/>
            </a:pPr>
            <a:fld id="{00000000-1234-1234-1234-123412341234}" type="slidenum">
              <a:rPr lang="en-AU" smtClean="0"/>
              <a:t>12</a:t>
            </a:fld>
            <a:endParaRPr lang="en-AU"/>
          </a:p>
        </p:txBody>
      </p:sp>
    </p:spTree>
    <p:extLst>
      <p:ext uri="{BB962C8B-B14F-4D97-AF65-F5344CB8AC3E}">
        <p14:creationId xmlns:p14="http://schemas.microsoft.com/office/powerpoint/2010/main" val="3972507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000" b="1" dirty="0"/>
              <a:t>The Sardine Model-II</a:t>
            </a:r>
            <a:endParaRPr lang="en-AU" sz="4000" dirty="0"/>
          </a:p>
        </p:txBody>
      </p:sp>
      <p:pic>
        <p:nvPicPr>
          <p:cNvPr id="4" name="Picture 3"/>
          <p:cNvPicPr/>
          <p:nvPr/>
        </p:nvPicPr>
        <p:blipFill rotWithShape="1">
          <a:blip r:embed="rId2"/>
          <a:srcRect b="46463"/>
          <a:stretch/>
        </p:blipFill>
        <p:spPr bwMode="auto">
          <a:xfrm>
            <a:off x="6095999" y="2370555"/>
            <a:ext cx="5731510" cy="3200400"/>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352063" y="2847371"/>
            <a:ext cx="5424612" cy="1938992"/>
          </a:xfrm>
          <a:prstGeom prst="rect">
            <a:avLst/>
          </a:prstGeom>
          <a:noFill/>
        </p:spPr>
        <p:txBody>
          <a:bodyPr wrap="square" rtlCol="0">
            <a:spAutoFit/>
          </a:bodyPr>
          <a:lstStyle/>
          <a:p>
            <a:r>
              <a:rPr lang="en-AU" sz="2400" dirty="0" smtClean="0"/>
              <a:t>The period and amplitude of the variable </a:t>
            </a:r>
            <a:r>
              <a:rPr lang="en-AU" sz="2400" i="1" dirty="0" smtClean="0"/>
              <a:t>G</a:t>
            </a:r>
            <a:r>
              <a:rPr lang="en-AU" sz="2400" dirty="0" smtClean="0"/>
              <a:t>  was chosen so that the biomass of sardine matches the variability of sardine deposition data off southern California</a:t>
            </a:r>
            <a:endParaRPr lang="en-AU" sz="2400" dirty="0"/>
          </a:p>
        </p:txBody>
      </p:sp>
      <p:sp>
        <p:nvSpPr>
          <p:cNvPr id="7" name="Slide Number Placeholder 6"/>
          <p:cNvSpPr>
            <a:spLocks noGrp="1"/>
          </p:cNvSpPr>
          <p:nvPr>
            <p:ph type="sldNum" idx="12"/>
          </p:nvPr>
        </p:nvSpPr>
        <p:spPr/>
        <p:txBody>
          <a:bodyPr/>
          <a:lstStyle/>
          <a:p>
            <a:pPr marL="0" lvl="0" indent="0">
              <a:spcBef>
                <a:spcPts val="0"/>
              </a:spcBef>
              <a:buSzPct val="25000"/>
              <a:buNone/>
            </a:pPr>
            <a:fld id="{00000000-1234-1234-1234-123412341234}" type="slidenum">
              <a:rPr lang="en-AU" smtClean="0"/>
              <a:t>13</a:t>
            </a:fld>
            <a:endParaRPr lang="en-AU"/>
          </a:p>
        </p:txBody>
      </p:sp>
    </p:spTree>
    <p:extLst>
      <p:ext uri="{BB962C8B-B14F-4D97-AF65-F5344CB8AC3E}">
        <p14:creationId xmlns:p14="http://schemas.microsoft.com/office/powerpoint/2010/main" val="27652143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000" b="1" dirty="0"/>
              <a:t>The Sardine </a:t>
            </a:r>
            <a:r>
              <a:rPr lang="en-AU" sz="4000" b="1" dirty="0" smtClean="0"/>
              <a:t>Model-III</a:t>
            </a:r>
            <a:endParaRPr lang="en-AU" sz="4000" dirty="0"/>
          </a:p>
        </p:txBody>
      </p:sp>
      <p:sp>
        <p:nvSpPr>
          <p:cNvPr id="5" name="TextBox 4"/>
          <p:cNvSpPr txBox="1"/>
          <p:nvPr/>
        </p:nvSpPr>
        <p:spPr>
          <a:xfrm>
            <a:off x="218941" y="2215166"/>
            <a:ext cx="6053070" cy="3539430"/>
          </a:xfrm>
          <a:prstGeom prst="rect">
            <a:avLst/>
          </a:prstGeom>
          <a:noFill/>
        </p:spPr>
        <p:txBody>
          <a:bodyPr wrap="square" rtlCol="0">
            <a:spAutoFit/>
          </a:bodyPr>
          <a:lstStyle/>
          <a:p>
            <a:r>
              <a:rPr lang="en-AU" sz="2800" dirty="0" smtClean="0"/>
              <a:t>The sardine population moves as a (pre-specified) function of the biomass of sardine (further north when the biomass is large). </a:t>
            </a:r>
          </a:p>
          <a:p>
            <a:endParaRPr lang="en-AU" sz="2800" dirty="0"/>
          </a:p>
          <a:p>
            <a:r>
              <a:rPr lang="en-AU" sz="2800" dirty="0" smtClean="0"/>
              <a:t>This shows the distribution of sardine of age 6</a:t>
            </a:r>
            <a:r>
              <a:rPr lang="en-AU" sz="2800" dirty="0"/>
              <a:t> </a:t>
            </a:r>
            <a:r>
              <a:rPr lang="en-AU" sz="2800" dirty="0" smtClean="0"/>
              <a:t>(older animals movement move that younger animals).</a:t>
            </a:r>
            <a:endParaRPr lang="en-AU" sz="2800"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6707541" y="-193953"/>
            <a:ext cx="5731510" cy="7297420"/>
          </a:xfrm>
          <a:prstGeom prst="rect">
            <a:avLst/>
          </a:prstGeom>
          <a:noFill/>
          <a:ln>
            <a:noFill/>
          </a:ln>
        </p:spPr>
      </p:pic>
      <p:sp>
        <p:nvSpPr>
          <p:cNvPr id="4" name="Slide Number Placeholder 3"/>
          <p:cNvSpPr>
            <a:spLocks noGrp="1"/>
          </p:cNvSpPr>
          <p:nvPr>
            <p:ph type="sldNum" idx="12"/>
          </p:nvPr>
        </p:nvSpPr>
        <p:spPr/>
        <p:txBody>
          <a:bodyPr/>
          <a:lstStyle/>
          <a:p>
            <a:pPr marL="0" lvl="0" indent="0">
              <a:spcBef>
                <a:spcPts val="0"/>
              </a:spcBef>
              <a:buSzPct val="25000"/>
              <a:buNone/>
            </a:pPr>
            <a:fld id="{00000000-1234-1234-1234-123412341234}" type="slidenum">
              <a:rPr lang="en-AU" smtClean="0"/>
              <a:t>14</a:t>
            </a:fld>
            <a:endParaRPr lang="en-AU"/>
          </a:p>
        </p:txBody>
      </p:sp>
    </p:spTree>
    <p:extLst>
      <p:ext uri="{BB962C8B-B14F-4D97-AF65-F5344CB8AC3E}">
        <p14:creationId xmlns:p14="http://schemas.microsoft.com/office/powerpoint/2010/main" val="3531616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891" y="419409"/>
            <a:ext cx="10515599" cy="1325562"/>
          </a:xfrm>
        </p:spPr>
        <p:txBody>
          <a:bodyPr/>
          <a:lstStyle/>
          <a:p>
            <a:r>
              <a:rPr lang="en-AU" sz="4000" b="1" dirty="0" smtClean="0"/>
              <a:t>The anchovy model</a:t>
            </a:r>
            <a:endParaRPr lang="en-AU" sz="4000" b="1" dirty="0"/>
          </a:p>
        </p:txBody>
      </p:sp>
      <p:sp>
        <p:nvSpPr>
          <p:cNvPr id="4" name="Slide Number Placeholder 3"/>
          <p:cNvSpPr>
            <a:spLocks noGrp="1"/>
          </p:cNvSpPr>
          <p:nvPr>
            <p:ph type="sldNum" idx="12"/>
          </p:nvPr>
        </p:nvSpPr>
        <p:spPr/>
        <p:txBody>
          <a:bodyPr/>
          <a:lstStyle/>
          <a:p>
            <a:pPr marL="0" lvl="0" indent="0">
              <a:spcBef>
                <a:spcPts val="0"/>
              </a:spcBef>
              <a:buSzPct val="25000"/>
              <a:buNone/>
            </a:pPr>
            <a:fld id="{00000000-1234-1234-1234-123412341234}" type="slidenum">
              <a:rPr lang="en-AU" smtClean="0"/>
              <a:t>15</a:t>
            </a:fld>
            <a:endParaRPr lang="en-AU"/>
          </a:p>
        </p:txBody>
      </p:sp>
      <p:sp>
        <p:nvSpPr>
          <p:cNvPr id="5" name="Rectangle 4"/>
          <p:cNvSpPr/>
          <p:nvPr/>
        </p:nvSpPr>
        <p:spPr>
          <a:xfrm>
            <a:off x="628891" y="1690687"/>
            <a:ext cx="10830046" cy="830997"/>
          </a:xfrm>
          <a:prstGeom prst="rect">
            <a:avLst/>
          </a:prstGeom>
        </p:spPr>
        <p:txBody>
          <a:bodyPr wrap="square">
            <a:spAutoFit/>
          </a:bodyPr>
          <a:lstStyle/>
          <a:p>
            <a:r>
              <a:rPr lang="en-AU" sz="2400" dirty="0"/>
              <a:t>Spatially- weekly-, and age-structured model with recruitment driven by </a:t>
            </a:r>
            <a:r>
              <a:rPr lang="en-AU" sz="2400" dirty="0" smtClean="0"/>
              <a:t>the biomass of sardine and the possibility of recruitment failure:</a:t>
            </a:r>
            <a:endParaRPr lang="en-AU" sz="2400" dirty="0"/>
          </a:p>
        </p:txBody>
      </p:sp>
      <p:sp>
        <p:nvSpPr>
          <p:cNvPr id="6" name="Rectangle 2"/>
          <p:cNvSpPr>
            <a:spLocks noChangeArrowheads="1"/>
          </p:cNvSpPr>
          <p:nvPr/>
        </p:nvSpPr>
        <p:spPr bwMode="auto">
          <a:xfrm>
            <a:off x="838200" y="352461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7" name="Object 6"/>
          <p:cNvGraphicFramePr>
            <a:graphicFrameLocks noChangeAspect="1"/>
          </p:cNvGraphicFramePr>
          <p:nvPr>
            <p:extLst>
              <p:ext uri="{D42A27DB-BD31-4B8C-83A1-F6EECF244321}">
                <p14:modId xmlns:p14="http://schemas.microsoft.com/office/powerpoint/2010/main" val="1000350043"/>
              </p:ext>
            </p:extLst>
          </p:nvPr>
        </p:nvGraphicFramePr>
        <p:xfrm>
          <a:off x="1550043" y="2870316"/>
          <a:ext cx="2310114" cy="1540076"/>
        </p:xfrm>
        <a:graphic>
          <a:graphicData uri="http://schemas.openxmlformats.org/presentationml/2006/ole">
            <mc:AlternateContent xmlns:mc="http://schemas.openxmlformats.org/markup-compatibility/2006">
              <mc:Choice xmlns:v="urn:schemas-microsoft-com:vml" Requires="v">
                <p:oleObj spid="_x0000_s3139" name="Equation" r:id="rId3" imgW="1358310" imgH="863225" progId="Equation.DSMT4">
                  <p:embed/>
                </p:oleObj>
              </mc:Choice>
              <mc:Fallback>
                <p:oleObj name="Equation" r:id="rId3" imgW="1358310" imgH="863225"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0043" y="2870316"/>
                        <a:ext cx="2310114" cy="1540076"/>
                      </a:xfrm>
                      <a:prstGeom prst="rect">
                        <a:avLst/>
                      </a:prstGeom>
                      <a:noFill/>
                    </p:spPr>
                  </p:pic>
                </p:oleObj>
              </mc:Fallback>
            </mc:AlternateContent>
          </a:graphicData>
        </a:graphic>
      </p:graphicFrame>
      <p:sp>
        <p:nvSpPr>
          <p:cNvPr id="8" name="Rectangle 4"/>
          <p:cNvSpPr>
            <a:spLocks noChangeArrowheads="1"/>
          </p:cNvSpPr>
          <p:nvPr/>
        </p:nvSpPr>
        <p:spPr bwMode="auto">
          <a:xfrm>
            <a:off x="3900668" y="369401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9" name="Object 8"/>
          <p:cNvGraphicFramePr>
            <a:graphicFrameLocks noChangeAspect="1"/>
          </p:cNvGraphicFramePr>
          <p:nvPr>
            <p:extLst>
              <p:ext uri="{D42A27DB-BD31-4B8C-83A1-F6EECF244321}">
                <p14:modId xmlns:p14="http://schemas.microsoft.com/office/powerpoint/2010/main" val="78546542"/>
              </p:ext>
            </p:extLst>
          </p:nvPr>
        </p:nvGraphicFramePr>
        <p:xfrm>
          <a:off x="4572000" y="2977641"/>
          <a:ext cx="5712397" cy="1432751"/>
        </p:xfrm>
        <a:graphic>
          <a:graphicData uri="http://schemas.openxmlformats.org/presentationml/2006/ole">
            <mc:AlternateContent xmlns:mc="http://schemas.openxmlformats.org/markup-compatibility/2006">
              <mc:Choice xmlns:v="urn:schemas-microsoft-com:vml" Requires="v">
                <p:oleObj spid="_x0000_s3140" name="Equation" r:id="rId5" imgW="2921000" imgH="736600" progId="Equation.DSMT4">
                  <p:embed/>
                </p:oleObj>
              </mc:Choice>
              <mc:Fallback>
                <p:oleObj name="Equation" r:id="rId5" imgW="2921000" imgH="736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977641"/>
                        <a:ext cx="5712397" cy="1432751"/>
                      </a:xfrm>
                      <a:prstGeom prst="rect">
                        <a:avLst/>
                      </a:prstGeom>
                      <a:noFill/>
                    </p:spPr>
                  </p:pic>
                </p:oleObj>
              </mc:Fallback>
            </mc:AlternateContent>
          </a:graphicData>
        </a:graphic>
      </p:graphicFrame>
      <p:sp>
        <p:nvSpPr>
          <p:cNvPr id="10" name="Rectangle 9"/>
          <p:cNvSpPr/>
          <p:nvPr/>
        </p:nvSpPr>
        <p:spPr>
          <a:xfrm>
            <a:off x="212202" y="4653435"/>
            <a:ext cx="4579717" cy="1938992"/>
          </a:xfrm>
          <a:prstGeom prst="rect">
            <a:avLst/>
          </a:prstGeom>
        </p:spPr>
        <p:txBody>
          <a:bodyPr wrap="square">
            <a:spAutoFit/>
          </a:bodyPr>
          <a:lstStyle/>
          <a:p>
            <a:r>
              <a:rPr lang="en-AU" sz="2400" dirty="0" smtClean="0"/>
              <a:t>The proportion of the anchovy biomass available to brown pelicans during the breeding season depends on the anchovy biomass.</a:t>
            </a:r>
            <a:endParaRPr lang="en-AU" sz="2400" dirty="0"/>
          </a:p>
        </p:txBody>
      </p:sp>
      <p:pic>
        <p:nvPicPr>
          <p:cNvPr id="11" name="Picture 10"/>
          <p:cNvPicPr>
            <a:picLocks noChangeAspect="1"/>
          </p:cNvPicPr>
          <p:nvPr/>
        </p:nvPicPr>
        <p:blipFill>
          <a:blip r:embed="rId7"/>
          <a:stretch>
            <a:fillRect/>
          </a:stretch>
        </p:blipFill>
        <p:spPr>
          <a:xfrm>
            <a:off x="4948462" y="4579791"/>
            <a:ext cx="6956679" cy="1981696"/>
          </a:xfrm>
          <a:prstGeom prst="rect">
            <a:avLst/>
          </a:prstGeom>
        </p:spPr>
      </p:pic>
    </p:spTree>
    <p:extLst>
      <p:ext uri="{BB962C8B-B14F-4D97-AF65-F5344CB8AC3E}">
        <p14:creationId xmlns:p14="http://schemas.microsoft.com/office/powerpoint/2010/main" val="31977054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000" b="1" dirty="0" smtClean="0"/>
              <a:t>Other forage and other prey</a:t>
            </a:r>
            <a:endParaRPr lang="en-AU" sz="4000" b="1" dirty="0"/>
          </a:p>
        </p:txBody>
      </p:sp>
      <p:sp>
        <p:nvSpPr>
          <p:cNvPr id="4" name="Slide Number Placeholder 3"/>
          <p:cNvSpPr>
            <a:spLocks noGrp="1"/>
          </p:cNvSpPr>
          <p:nvPr>
            <p:ph type="sldNum" idx="12"/>
          </p:nvPr>
        </p:nvSpPr>
        <p:spPr/>
        <p:txBody>
          <a:bodyPr/>
          <a:lstStyle/>
          <a:p>
            <a:pPr marL="0" lvl="0" indent="0">
              <a:spcBef>
                <a:spcPts val="0"/>
              </a:spcBef>
              <a:buSzPct val="25000"/>
              <a:buNone/>
            </a:pPr>
            <a:fld id="{00000000-1234-1234-1234-123412341234}" type="slidenum">
              <a:rPr lang="en-AU" smtClean="0"/>
              <a:t>16</a:t>
            </a:fld>
            <a:endParaRPr lang="en-AU"/>
          </a:p>
        </p:txBody>
      </p:sp>
      <p:sp>
        <p:nvSpPr>
          <p:cNvPr id="5" name="TextBox 4"/>
          <p:cNvSpPr txBox="1"/>
          <p:nvPr/>
        </p:nvSpPr>
        <p:spPr>
          <a:xfrm>
            <a:off x="547867" y="2152891"/>
            <a:ext cx="10805932" cy="1569660"/>
          </a:xfrm>
          <a:prstGeom prst="rect">
            <a:avLst/>
          </a:prstGeom>
          <a:noFill/>
        </p:spPr>
        <p:txBody>
          <a:bodyPr wrap="square" rtlCol="0">
            <a:spAutoFit/>
          </a:bodyPr>
          <a:lstStyle/>
          <a:p>
            <a:pPr marL="342900" indent="-342900">
              <a:buFont typeface="Arial" panose="020B0604020202020204" pitchFamily="34" charset="0"/>
              <a:buChar char="•"/>
            </a:pPr>
            <a:r>
              <a:rPr lang="en-AU" sz="2400" dirty="0" smtClean="0"/>
              <a:t>“Other forage” are modelled using a weekly age-structured model, but do not move and recruitment is uncorrelated temporally.</a:t>
            </a:r>
          </a:p>
          <a:p>
            <a:pPr marL="342900" indent="-342900">
              <a:buFont typeface="Arial" panose="020B0604020202020204" pitchFamily="34" charset="0"/>
              <a:buChar char="•"/>
            </a:pPr>
            <a:endParaRPr lang="en-AU" sz="2400" dirty="0"/>
          </a:p>
          <a:p>
            <a:pPr marL="342900" indent="-342900">
              <a:buFont typeface="Arial" panose="020B0604020202020204" pitchFamily="34" charset="0"/>
              <a:buChar char="•"/>
            </a:pPr>
            <a:r>
              <a:rPr lang="en-AU" sz="2400" dirty="0" smtClean="0"/>
              <a:t>“Other </a:t>
            </a:r>
            <a:r>
              <a:rPr lang="en-AU" sz="2400" dirty="0"/>
              <a:t>p</a:t>
            </a:r>
            <a:r>
              <a:rPr lang="en-AU" sz="2400" dirty="0" smtClean="0"/>
              <a:t>rey” are constant</a:t>
            </a:r>
            <a:endParaRPr lang="en-AU" sz="2400" dirty="0"/>
          </a:p>
        </p:txBody>
      </p:sp>
    </p:spTree>
    <p:extLst>
      <p:ext uri="{BB962C8B-B14F-4D97-AF65-F5344CB8AC3E}">
        <p14:creationId xmlns:p14="http://schemas.microsoft.com/office/powerpoint/2010/main" val="662239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000" b="1" dirty="0" smtClean="0"/>
              <a:t>Harvest of Sardine</a:t>
            </a:r>
            <a:endParaRPr lang="en-AU" sz="4000" b="1" dirty="0"/>
          </a:p>
        </p:txBody>
      </p:sp>
      <p:sp>
        <p:nvSpPr>
          <p:cNvPr id="5" name="TextBox 4"/>
          <p:cNvSpPr txBox="1"/>
          <p:nvPr/>
        </p:nvSpPr>
        <p:spPr>
          <a:xfrm>
            <a:off x="358816" y="1401116"/>
            <a:ext cx="7974956" cy="4985980"/>
          </a:xfrm>
          <a:prstGeom prst="rect">
            <a:avLst/>
          </a:prstGeom>
          <a:noFill/>
        </p:spPr>
        <p:txBody>
          <a:bodyPr wrap="square" rtlCol="0">
            <a:spAutoFit/>
          </a:bodyPr>
          <a:lstStyle/>
          <a:p>
            <a:r>
              <a:rPr lang="en-AU" sz="2400" b="1" dirty="0"/>
              <a:t>US:</a:t>
            </a:r>
          </a:p>
          <a:p>
            <a:pPr marL="342900" lvl="1" indent="-342900">
              <a:buFont typeface="Arial" panose="020B0604020202020204" pitchFamily="34" charset="0"/>
              <a:buChar char="•"/>
            </a:pPr>
            <a:r>
              <a:rPr lang="en-AU" sz="2200" dirty="0" smtClean="0"/>
              <a:t>Min (ABC, HG)</a:t>
            </a:r>
          </a:p>
          <a:p>
            <a:pPr marL="342900" lvl="1" indent="-342900">
              <a:buFont typeface="Arial" panose="020B0604020202020204" pitchFamily="34" charset="0"/>
              <a:buChar char="•"/>
            </a:pPr>
            <a:r>
              <a:rPr lang="en-AU" sz="2200" dirty="0" smtClean="0"/>
              <a:t>ABC = MAX(0,0.241</a:t>
            </a:r>
            <a:r>
              <a:rPr lang="en-AU" sz="2200" dirty="0"/>
              <a:t> B</a:t>
            </a:r>
            <a:r>
              <a:rPr lang="en-AU" sz="2200" baseline="30000" dirty="0"/>
              <a:t>1</a:t>
            </a:r>
            <a:r>
              <a:rPr lang="en-AU" sz="2200" baseline="30000" dirty="0" smtClean="0"/>
              <a:t>+</a:t>
            </a:r>
            <a:r>
              <a:rPr lang="en-AU" sz="2200" dirty="0" smtClean="0"/>
              <a:t>)</a:t>
            </a:r>
          </a:p>
          <a:p>
            <a:pPr marL="342900" lvl="1" indent="-342900">
              <a:buFont typeface="Arial" panose="020B0604020202020204" pitchFamily="34" charset="0"/>
              <a:buChar char="•"/>
            </a:pPr>
            <a:r>
              <a:rPr lang="en-AU" sz="2200" dirty="0" smtClean="0"/>
              <a:t>HG </a:t>
            </a:r>
            <a:r>
              <a:rPr lang="en-AU" sz="2200" dirty="0"/>
              <a:t>= MAX(0.87*FRACTION*(B</a:t>
            </a:r>
            <a:r>
              <a:rPr lang="en-AU" sz="2200" baseline="30000" dirty="0"/>
              <a:t>1+</a:t>
            </a:r>
            <a:r>
              <a:rPr lang="en-AU" sz="2200" dirty="0"/>
              <a:t> - CUTOFF),MAXCATCH)</a:t>
            </a:r>
          </a:p>
          <a:p>
            <a:pPr marL="342900" lvl="1" indent="-342900">
              <a:buFont typeface="Arial" panose="020B0604020202020204" pitchFamily="34" charset="0"/>
              <a:buChar char="•"/>
            </a:pPr>
            <a:r>
              <a:rPr lang="en-AU" sz="2200" dirty="0"/>
              <a:t>Fraction depends on </a:t>
            </a:r>
            <a:r>
              <a:rPr lang="en-AU" sz="2200" dirty="0" smtClean="0"/>
              <a:t>temperature The </a:t>
            </a:r>
            <a:r>
              <a:rPr lang="en-AU" sz="2200" dirty="0"/>
              <a:t>HG cannot be less than </a:t>
            </a:r>
            <a:r>
              <a:rPr lang="en-AU" sz="2200" dirty="0" smtClean="0"/>
              <a:t>2,000t</a:t>
            </a:r>
            <a:r>
              <a:rPr lang="en-AU" sz="2200" dirty="0"/>
              <a:t>.</a:t>
            </a:r>
          </a:p>
          <a:p>
            <a:pPr lvl="1"/>
            <a:endParaRPr lang="en-AU" sz="2400" b="1" dirty="0" smtClean="0"/>
          </a:p>
          <a:p>
            <a:pPr lvl="1"/>
            <a:r>
              <a:rPr lang="en-AU" sz="2400" b="1" dirty="0" smtClean="0"/>
              <a:t>Canada</a:t>
            </a:r>
            <a:endParaRPr lang="en-AU" sz="2400" b="1" dirty="0"/>
          </a:p>
          <a:p>
            <a:pPr marL="342900" lvl="2" indent="-342900">
              <a:buFont typeface="Arial" panose="020B0604020202020204" pitchFamily="34" charset="0"/>
              <a:buChar char="•"/>
            </a:pPr>
            <a:r>
              <a:rPr lang="en-AU" sz="2200" dirty="0"/>
              <a:t>5% of the </a:t>
            </a:r>
            <a:r>
              <a:rPr lang="en-AU" sz="2200" dirty="0" smtClean="0"/>
              <a:t>difference of the current biomass and </a:t>
            </a:r>
            <a:r>
              <a:rPr lang="en-AU" sz="2200" dirty="0"/>
              <a:t>150,000t [constrained to be </a:t>
            </a:r>
            <a:r>
              <a:rPr lang="en-AU" sz="2200" dirty="0" smtClean="0"/>
              <a:t>22,000t </a:t>
            </a:r>
            <a:r>
              <a:rPr lang="en-AU" sz="2200" dirty="0"/>
              <a:t>or less] </a:t>
            </a:r>
            <a:endParaRPr lang="en-AU" sz="2200" dirty="0" smtClean="0"/>
          </a:p>
          <a:p>
            <a:pPr lvl="2"/>
            <a:endParaRPr lang="en-AU" sz="2400" b="1" dirty="0" smtClean="0"/>
          </a:p>
          <a:p>
            <a:pPr lvl="2"/>
            <a:r>
              <a:rPr lang="en-AU" sz="2400" b="1" dirty="0" smtClean="0"/>
              <a:t>Mexico</a:t>
            </a:r>
            <a:endParaRPr lang="en-AU" sz="2400" b="1" dirty="0"/>
          </a:p>
          <a:p>
            <a:pPr marL="342900" lvl="2" indent="-342900">
              <a:buFont typeface="Arial" panose="020B0604020202020204" pitchFamily="34" charset="0"/>
              <a:buChar char="•"/>
            </a:pPr>
            <a:r>
              <a:rPr lang="en-AU" sz="2200" dirty="0"/>
              <a:t>Constant fishing mortality (set to achieve the average catch from 1981-2009)</a:t>
            </a:r>
            <a:endParaRPr lang="en-AU" dirty="0"/>
          </a:p>
        </p:txBody>
      </p:sp>
      <p:pic>
        <p:nvPicPr>
          <p:cNvPr id="6" name="Picture 5"/>
          <p:cNvPicPr/>
          <p:nvPr/>
        </p:nvPicPr>
        <p:blipFill rotWithShape="1">
          <a:blip r:embed="rId2"/>
          <a:srcRect l="21055" r="-21055"/>
          <a:stretch/>
        </p:blipFill>
        <p:spPr>
          <a:xfrm>
            <a:off x="8143909" y="-1094726"/>
            <a:ext cx="7594242" cy="8167549"/>
          </a:xfrm>
          <a:prstGeom prst="rect">
            <a:avLst/>
          </a:prstGeom>
        </p:spPr>
      </p:pic>
    </p:spTree>
    <p:extLst>
      <p:ext uri="{BB962C8B-B14F-4D97-AF65-F5344CB8AC3E}">
        <p14:creationId xmlns:p14="http://schemas.microsoft.com/office/powerpoint/2010/main" val="33220228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0775" y="305258"/>
            <a:ext cx="10515599" cy="1325562"/>
          </a:xfrm>
        </p:spPr>
        <p:txBody>
          <a:bodyPr/>
          <a:lstStyle/>
          <a:p>
            <a:r>
              <a:rPr lang="en-AU" sz="4000" b="1" dirty="0"/>
              <a:t>Harvest of Sardine</a:t>
            </a:r>
            <a:endParaRPr lang="en-AU" sz="4000" dirty="0"/>
          </a:p>
        </p:txBody>
      </p:sp>
      <p:sp>
        <p:nvSpPr>
          <p:cNvPr id="4" name="Slide Number Placeholder 3"/>
          <p:cNvSpPr>
            <a:spLocks noGrp="1"/>
          </p:cNvSpPr>
          <p:nvPr>
            <p:ph type="sldNum" idx="12"/>
          </p:nvPr>
        </p:nvSpPr>
        <p:spPr/>
        <p:txBody>
          <a:bodyPr/>
          <a:lstStyle/>
          <a:p>
            <a:pPr marL="0" lvl="0" indent="0">
              <a:spcBef>
                <a:spcPts val="0"/>
              </a:spcBef>
              <a:buSzPct val="25000"/>
              <a:buNone/>
            </a:pPr>
            <a:fld id="{00000000-1234-1234-1234-123412341234}" type="slidenum">
              <a:rPr lang="en-AU" smtClean="0"/>
              <a:t>18</a:t>
            </a:fld>
            <a:endParaRPr lang="en-AU"/>
          </a:p>
        </p:txBody>
      </p:sp>
      <p:pic>
        <p:nvPicPr>
          <p:cNvPr id="6" name="Picture 5"/>
          <p:cNvPicPr/>
          <p:nvPr/>
        </p:nvPicPr>
        <p:blipFill rotWithShape="1">
          <a:blip r:embed="rId2"/>
          <a:srcRect t="-1" b="33847"/>
          <a:stretch/>
        </p:blipFill>
        <p:spPr bwMode="auto">
          <a:xfrm>
            <a:off x="4363656" y="1469985"/>
            <a:ext cx="6624578" cy="4504401"/>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838200" y="3854370"/>
            <a:ext cx="2837636" cy="461665"/>
          </a:xfrm>
          <a:prstGeom prst="rect">
            <a:avLst/>
          </a:prstGeom>
          <a:noFill/>
        </p:spPr>
        <p:txBody>
          <a:bodyPr wrap="none" rtlCol="0">
            <a:spAutoFit/>
          </a:bodyPr>
          <a:lstStyle/>
          <a:p>
            <a:r>
              <a:rPr lang="en-AU" sz="2400" dirty="0" smtClean="0"/>
              <a:t>The US control rule</a:t>
            </a:r>
            <a:endParaRPr lang="en-AU" sz="2400" dirty="0"/>
          </a:p>
        </p:txBody>
      </p:sp>
      <p:sp>
        <p:nvSpPr>
          <p:cNvPr id="3" name="TextBox 2"/>
          <p:cNvSpPr txBox="1"/>
          <p:nvPr/>
        </p:nvSpPr>
        <p:spPr>
          <a:xfrm>
            <a:off x="2685327" y="1690687"/>
            <a:ext cx="2630848" cy="461665"/>
          </a:xfrm>
          <a:prstGeom prst="rect">
            <a:avLst/>
          </a:prstGeom>
          <a:noFill/>
        </p:spPr>
        <p:txBody>
          <a:bodyPr wrap="none" rtlCol="0">
            <a:spAutoFit/>
          </a:bodyPr>
          <a:lstStyle/>
          <a:p>
            <a:r>
              <a:rPr lang="en-AU" sz="2400" dirty="0" smtClean="0"/>
              <a:t>A maximum catch</a:t>
            </a:r>
            <a:endParaRPr lang="en-AU" sz="2400" dirty="0"/>
          </a:p>
        </p:txBody>
      </p:sp>
      <p:cxnSp>
        <p:nvCxnSpPr>
          <p:cNvPr id="8" name="Straight Arrow Connector 7"/>
          <p:cNvCxnSpPr/>
          <p:nvPr/>
        </p:nvCxnSpPr>
        <p:spPr>
          <a:xfrm>
            <a:off x="5316175" y="2048719"/>
            <a:ext cx="1165648" cy="3125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501881" y="5803420"/>
            <a:ext cx="1723549" cy="461665"/>
          </a:xfrm>
          <a:prstGeom prst="rect">
            <a:avLst/>
          </a:prstGeom>
          <a:noFill/>
        </p:spPr>
        <p:txBody>
          <a:bodyPr wrap="none" rtlCol="0">
            <a:spAutoFit/>
          </a:bodyPr>
          <a:lstStyle/>
          <a:p>
            <a:r>
              <a:rPr lang="en-AU" sz="2400" dirty="0" smtClean="0"/>
              <a:t>The Cut-off</a:t>
            </a:r>
            <a:endParaRPr lang="en-AU" sz="2400" dirty="0"/>
          </a:p>
        </p:txBody>
      </p:sp>
      <p:cxnSp>
        <p:nvCxnSpPr>
          <p:cNvPr id="11" name="Straight Arrow Connector 10"/>
          <p:cNvCxnSpPr/>
          <p:nvPr/>
        </p:nvCxnSpPr>
        <p:spPr>
          <a:xfrm flipV="1">
            <a:off x="5316175" y="5301806"/>
            <a:ext cx="2052566" cy="73244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089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000" dirty="0" smtClean="0"/>
              <a:t>Modelling Predators-I</a:t>
            </a:r>
            <a:endParaRPr lang="en-AU" sz="4000" dirty="0"/>
          </a:p>
        </p:txBody>
      </p:sp>
      <p:sp>
        <p:nvSpPr>
          <p:cNvPr id="4" name="Slide Number Placeholder 3"/>
          <p:cNvSpPr>
            <a:spLocks noGrp="1"/>
          </p:cNvSpPr>
          <p:nvPr>
            <p:ph type="sldNum" idx="12"/>
          </p:nvPr>
        </p:nvSpPr>
        <p:spPr/>
        <p:txBody>
          <a:bodyPr/>
          <a:lstStyle/>
          <a:p>
            <a:pPr marL="0" lvl="0" indent="0">
              <a:spcBef>
                <a:spcPts val="0"/>
              </a:spcBef>
              <a:buSzPct val="25000"/>
              <a:buNone/>
            </a:pPr>
            <a:fld id="{00000000-1234-1234-1234-123412341234}" type="slidenum">
              <a:rPr lang="en-AU" smtClean="0"/>
              <a:t>19</a:t>
            </a:fld>
            <a:endParaRPr lang="en-AU"/>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3695" y="2929180"/>
            <a:ext cx="6608305" cy="3700651"/>
          </a:xfrm>
          <a:prstGeom prst="rect">
            <a:avLst/>
          </a:prstGeom>
        </p:spPr>
      </p:pic>
      <p:sp>
        <p:nvSpPr>
          <p:cNvPr id="6" name="TextBox 5"/>
          <p:cNvSpPr txBox="1"/>
          <p:nvPr/>
        </p:nvSpPr>
        <p:spPr>
          <a:xfrm>
            <a:off x="196769" y="1894435"/>
            <a:ext cx="7478329" cy="1938992"/>
          </a:xfrm>
          <a:prstGeom prst="rect">
            <a:avLst/>
          </a:prstGeom>
          <a:noFill/>
        </p:spPr>
        <p:txBody>
          <a:bodyPr wrap="none" rtlCol="0">
            <a:spAutoFit/>
          </a:bodyPr>
          <a:lstStyle/>
          <a:p>
            <a:r>
              <a:rPr lang="en-AU" sz="2400" dirty="0" smtClean="0"/>
              <a:t>The predators are modelled with an annual time-step.</a:t>
            </a:r>
          </a:p>
          <a:p>
            <a:r>
              <a:rPr lang="en-AU" sz="2400" dirty="0" smtClean="0"/>
              <a:t>The key factors in the predator model are:</a:t>
            </a:r>
          </a:p>
          <a:p>
            <a:pPr marL="342900" indent="-342900">
              <a:buFont typeface="Arial" panose="020B0604020202020204" pitchFamily="34" charset="0"/>
              <a:buChar char="•"/>
            </a:pPr>
            <a:r>
              <a:rPr lang="en-AU" sz="2400" dirty="0" smtClean="0"/>
              <a:t>density-dependence;</a:t>
            </a:r>
          </a:p>
          <a:p>
            <a:pPr marL="342900" indent="-342900">
              <a:buFont typeface="Arial" panose="020B0604020202020204" pitchFamily="34" charset="0"/>
              <a:buChar char="•"/>
            </a:pPr>
            <a:r>
              <a:rPr lang="en-AU" sz="2400" dirty="0"/>
              <a:t>p</a:t>
            </a:r>
            <a:r>
              <a:rPr lang="en-AU" sz="2400" dirty="0" smtClean="0"/>
              <a:t>rey impacts on survival; and</a:t>
            </a:r>
          </a:p>
          <a:p>
            <a:pPr marL="342900" indent="-342900">
              <a:buFont typeface="Arial" panose="020B0604020202020204" pitchFamily="34" charset="0"/>
              <a:buChar char="•"/>
            </a:pPr>
            <a:r>
              <a:rPr lang="en-AU" sz="2400" dirty="0"/>
              <a:t>p</a:t>
            </a:r>
            <a:r>
              <a:rPr lang="en-AU" sz="2400" dirty="0" smtClean="0"/>
              <a:t>rey impacts on breeding success</a:t>
            </a:r>
            <a:endParaRPr lang="en-AU" sz="2400" dirty="0"/>
          </a:p>
        </p:txBody>
      </p:sp>
    </p:spTree>
    <p:extLst>
      <p:ext uri="{BB962C8B-B14F-4D97-AF65-F5344CB8AC3E}">
        <p14:creationId xmlns:p14="http://schemas.microsoft.com/office/powerpoint/2010/main" val="3775791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7201" y="785912"/>
            <a:ext cx="6765731" cy="553998"/>
          </a:xfrm>
          <a:prstGeom prst="rect">
            <a:avLst/>
          </a:prstGeom>
        </p:spPr>
        <p:txBody>
          <a:bodyPr wrap="square">
            <a:spAutoFit/>
          </a:bodyPr>
          <a:lstStyle/>
          <a:p>
            <a:r>
              <a:rPr lang="en-AU" sz="3000" dirty="0"/>
              <a:t>On Ecosystem Models and Fisheries</a:t>
            </a:r>
          </a:p>
        </p:txBody>
      </p:sp>
      <p:sp>
        <p:nvSpPr>
          <p:cNvPr id="5" name="TextBox 4"/>
          <p:cNvSpPr txBox="1"/>
          <p:nvPr/>
        </p:nvSpPr>
        <p:spPr>
          <a:xfrm>
            <a:off x="186266" y="1676401"/>
            <a:ext cx="11345334" cy="1384995"/>
          </a:xfrm>
          <a:prstGeom prst="rect">
            <a:avLst/>
          </a:prstGeom>
          <a:noFill/>
        </p:spPr>
        <p:txBody>
          <a:bodyPr wrap="square" rtlCol="0">
            <a:spAutoFit/>
          </a:bodyPr>
          <a:lstStyle/>
          <a:p>
            <a:r>
              <a:rPr lang="en-AU" sz="2800" dirty="0" smtClean="0"/>
              <a:t>Single-species models remain the standard for providing management advice worldwide, but some problems related to ecosystem effects require models that have multiple species and climate-related impacts. </a:t>
            </a:r>
            <a:endParaRPr lang="en-AU" sz="2800" dirty="0"/>
          </a:p>
        </p:txBody>
      </p:sp>
      <p:sp>
        <p:nvSpPr>
          <p:cNvPr id="6" name="TextBox 5"/>
          <p:cNvSpPr txBox="1"/>
          <p:nvPr/>
        </p:nvSpPr>
        <p:spPr>
          <a:xfrm>
            <a:off x="186266" y="3397887"/>
            <a:ext cx="9093201" cy="2677656"/>
          </a:xfrm>
          <a:prstGeom prst="rect">
            <a:avLst/>
          </a:prstGeom>
          <a:noFill/>
        </p:spPr>
        <p:txBody>
          <a:bodyPr wrap="square" rtlCol="0">
            <a:spAutoFit/>
          </a:bodyPr>
          <a:lstStyle/>
          <a:p>
            <a:r>
              <a:rPr lang="en-AU" sz="2800" dirty="0" smtClean="0"/>
              <a:t>However, many ecosystem models (Complex Assessment Tools, CATS) are very complicated, which means that it is impossible to (a) estimate the values for their parameters by fitting them to data, and (b) quantify uncertainty using standard methods and examine sensitivity to alternative assumptions.</a:t>
            </a:r>
            <a:endParaRPr lang="en-AU" sz="2800" dirty="0"/>
          </a:p>
        </p:txBody>
      </p:sp>
      <p:pic>
        <p:nvPicPr>
          <p:cNvPr id="7"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6846" y="3693727"/>
            <a:ext cx="2190750" cy="2085975"/>
          </a:xfrm>
          <a:prstGeom prst="rect">
            <a:avLst/>
          </a:prstGeom>
        </p:spPr>
      </p:pic>
      <p:sp>
        <p:nvSpPr>
          <p:cNvPr id="3" name="Slide Number Placeholder 2"/>
          <p:cNvSpPr>
            <a:spLocks noGrp="1"/>
          </p:cNvSpPr>
          <p:nvPr>
            <p:ph type="sldNum" idx="12"/>
          </p:nvPr>
        </p:nvSpPr>
        <p:spPr/>
        <p:txBody>
          <a:bodyPr/>
          <a:lstStyle/>
          <a:p>
            <a:pPr marL="0" lvl="0" indent="0">
              <a:spcBef>
                <a:spcPts val="0"/>
              </a:spcBef>
              <a:buSzPct val="25000"/>
              <a:buNone/>
            </a:pPr>
            <a:fld id="{00000000-1234-1234-1234-123412341234}" type="slidenum">
              <a:rPr lang="en-AU" smtClean="0"/>
              <a:t>2</a:t>
            </a:fld>
            <a:endParaRPr lang="en-AU"/>
          </a:p>
        </p:txBody>
      </p:sp>
    </p:spTree>
    <p:extLst>
      <p:ext uri="{BB962C8B-B14F-4D97-AF65-F5344CB8AC3E}">
        <p14:creationId xmlns:p14="http://schemas.microsoft.com/office/powerpoint/2010/main" val="91379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000" b="1" dirty="0"/>
              <a:t>Modelling </a:t>
            </a:r>
            <a:r>
              <a:rPr lang="en-AU" sz="4000" b="1" dirty="0" smtClean="0"/>
              <a:t>Predators-II</a:t>
            </a:r>
            <a:endParaRPr lang="en-AU" sz="4000" b="1" dirty="0"/>
          </a:p>
        </p:txBody>
      </p:sp>
      <p:sp>
        <p:nvSpPr>
          <p:cNvPr id="5" name="Slide Number Placeholder 4"/>
          <p:cNvSpPr>
            <a:spLocks noGrp="1"/>
          </p:cNvSpPr>
          <p:nvPr>
            <p:ph type="sldNum" idx="12"/>
          </p:nvPr>
        </p:nvSpPr>
        <p:spPr/>
        <p:txBody>
          <a:bodyPr/>
          <a:lstStyle/>
          <a:p>
            <a:pPr marL="0" lvl="0" indent="0">
              <a:spcBef>
                <a:spcPts val="0"/>
              </a:spcBef>
              <a:buSzPct val="25000"/>
              <a:buNone/>
            </a:pPr>
            <a:fld id="{00000000-1234-1234-1234-123412341234}" type="slidenum">
              <a:rPr lang="en-AU" smtClean="0"/>
              <a:t>20</a:t>
            </a:fld>
            <a:endParaRPr lang="en-AU"/>
          </a:p>
        </p:txBody>
      </p:sp>
      <p:graphicFrame>
        <p:nvGraphicFramePr>
          <p:cNvPr id="6" name="Object 5"/>
          <p:cNvGraphicFramePr>
            <a:graphicFrameLocks noChangeAspect="1"/>
          </p:cNvGraphicFramePr>
          <p:nvPr>
            <p:extLst>
              <p:ext uri="{D42A27DB-BD31-4B8C-83A1-F6EECF244321}">
                <p14:modId xmlns:p14="http://schemas.microsoft.com/office/powerpoint/2010/main" val="3475428865"/>
              </p:ext>
            </p:extLst>
          </p:nvPr>
        </p:nvGraphicFramePr>
        <p:xfrm>
          <a:off x="3162926" y="2754266"/>
          <a:ext cx="5942702" cy="738442"/>
        </p:xfrm>
        <a:graphic>
          <a:graphicData uri="http://schemas.openxmlformats.org/presentationml/2006/ole">
            <mc:AlternateContent xmlns:mc="http://schemas.openxmlformats.org/markup-compatibility/2006">
              <mc:Choice xmlns:v="urn:schemas-microsoft-com:vml" Requires="v">
                <p:oleObj spid="_x0000_s4193" name="Equation" r:id="rId4" imgW="2145960" imgH="266400" progId="Equation.DSMT4">
                  <p:embed/>
                </p:oleObj>
              </mc:Choice>
              <mc:Fallback>
                <p:oleObj name="Equation" r:id="rId4" imgW="2145960" imgH="266400" progId="Equation.DSMT4">
                  <p:embed/>
                  <p:pic>
                    <p:nvPicPr>
                      <p:cNvPr id="0" name=""/>
                      <p:cNvPicPr/>
                      <p:nvPr/>
                    </p:nvPicPr>
                    <p:blipFill>
                      <a:blip r:embed="rId5"/>
                      <a:stretch>
                        <a:fillRect/>
                      </a:stretch>
                    </p:blipFill>
                    <p:spPr>
                      <a:xfrm>
                        <a:off x="3162926" y="2754266"/>
                        <a:ext cx="5942702" cy="738442"/>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3959549"/>
              </p:ext>
            </p:extLst>
          </p:nvPr>
        </p:nvGraphicFramePr>
        <p:xfrm>
          <a:off x="2148396" y="5171246"/>
          <a:ext cx="7971762" cy="1267103"/>
        </p:xfrm>
        <a:graphic>
          <a:graphicData uri="http://schemas.openxmlformats.org/presentationml/2006/ole">
            <mc:AlternateContent xmlns:mc="http://schemas.openxmlformats.org/markup-compatibility/2006">
              <mc:Choice xmlns:v="urn:schemas-microsoft-com:vml" Requires="v">
                <p:oleObj spid="_x0000_s4194" name="Equation" r:id="rId6" imgW="3035160" imgH="482400" progId="Equation.DSMT4">
                  <p:embed/>
                </p:oleObj>
              </mc:Choice>
              <mc:Fallback>
                <p:oleObj name="Equation" r:id="rId6" imgW="3035160" imgH="482400" progId="Equation.DSMT4">
                  <p:embed/>
                  <p:pic>
                    <p:nvPicPr>
                      <p:cNvPr id="0" name=""/>
                      <p:cNvPicPr/>
                      <p:nvPr/>
                    </p:nvPicPr>
                    <p:blipFill>
                      <a:blip r:embed="rId7"/>
                      <a:stretch>
                        <a:fillRect/>
                      </a:stretch>
                    </p:blipFill>
                    <p:spPr>
                      <a:xfrm>
                        <a:off x="2148396" y="5171246"/>
                        <a:ext cx="7971762" cy="1267103"/>
                      </a:xfrm>
                      <a:prstGeom prst="rect">
                        <a:avLst/>
                      </a:prstGeom>
                    </p:spPr>
                  </p:pic>
                </p:oleObj>
              </mc:Fallback>
            </mc:AlternateContent>
          </a:graphicData>
        </a:graphic>
      </p:graphicFrame>
      <p:sp>
        <p:nvSpPr>
          <p:cNvPr id="4" name="TextBox 3"/>
          <p:cNvSpPr txBox="1"/>
          <p:nvPr/>
        </p:nvSpPr>
        <p:spPr>
          <a:xfrm>
            <a:off x="227783" y="1911877"/>
            <a:ext cx="10455106" cy="461665"/>
          </a:xfrm>
          <a:prstGeom prst="rect">
            <a:avLst/>
          </a:prstGeom>
          <a:noFill/>
        </p:spPr>
        <p:txBody>
          <a:bodyPr wrap="none" rtlCol="0">
            <a:spAutoFit/>
          </a:bodyPr>
          <a:lstStyle/>
          <a:p>
            <a:r>
              <a:rPr lang="en-AU" sz="2400" dirty="0" smtClean="0"/>
              <a:t>Fecundity / survival of age-0 animals is density-dependent (and stochastic):</a:t>
            </a:r>
            <a:endParaRPr lang="en-AU" sz="2400" dirty="0"/>
          </a:p>
        </p:txBody>
      </p:sp>
      <p:graphicFrame>
        <p:nvGraphicFramePr>
          <p:cNvPr id="8" name="Object 7"/>
          <p:cNvGraphicFramePr>
            <a:graphicFrameLocks noChangeAspect="1"/>
          </p:cNvGraphicFramePr>
          <p:nvPr>
            <p:extLst>
              <p:ext uri="{D42A27DB-BD31-4B8C-83A1-F6EECF244321}">
                <p14:modId xmlns:p14="http://schemas.microsoft.com/office/powerpoint/2010/main" val="110170080"/>
              </p:ext>
            </p:extLst>
          </p:nvPr>
        </p:nvGraphicFramePr>
        <p:xfrm>
          <a:off x="1404822" y="3818125"/>
          <a:ext cx="511148" cy="509936"/>
        </p:xfrm>
        <a:graphic>
          <a:graphicData uri="http://schemas.openxmlformats.org/presentationml/2006/ole">
            <mc:AlternateContent xmlns:mc="http://schemas.openxmlformats.org/markup-compatibility/2006">
              <mc:Choice xmlns:v="urn:schemas-microsoft-com:vml" Requires="v">
                <p:oleObj spid="_x0000_s4195" name="Equation" r:id="rId8" imgW="241200" imgH="241200" progId="Equation.DSMT4">
                  <p:embed/>
                </p:oleObj>
              </mc:Choice>
              <mc:Fallback>
                <p:oleObj name="Equation" r:id="rId8" imgW="241200" imgH="241200" progId="Equation.DSMT4">
                  <p:embed/>
                  <p:pic>
                    <p:nvPicPr>
                      <p:cNvPr id="0" name=""/>
                      <p:cNvPicPr/>
                      <p:nvPr/>
                    </p:nvPicPr>
                    <p:blipFill>
                      <a:blip r:embed="rId9"/>
                      <a:stretch>
                        <a:fillRect/>
                      </a:stretch>
                    </p:blipFill>
                    <p:spPr>
                      <a:xfrm>
                        <a:off x="1404822" y="3818125"/>
                        <a:ext cx="511148" cy="509936"/>
                      </a:xfrm>
                      <a:prstGeom prst="rect">
                        <a:avLst/>
                      </a:prstGeom>
                    </p:spPr>
                  </p:pic>
                </p:oleObj>
              </mc:Fallback>
            </mc:AlternateContent>
          </a:graphicData>
        </a:graphic>
      </p:graphicFrame>
      <p:sp>
        <p:nvSpPr>
          <p:cNvPr id="10" name="TextBox 9"/>
          <p:cNvSpPr txBox="1"/>
          <p:nvPr/>
        </p:nvSpPr>
        <p:spPr>
          <a:xfrm>
            <a:off x="395172" y="3785636"/>
            <a:ext cx="11417077" cy="1200329"/>
          </a:xfrm>
          <a:prstGeom prst="rect">
            <a:avLst/>
          </a:prstGeom>
          <a:noFill/>
        </p:spPr>
        <p:txBody>
          <a:bodyPr wrap="square" rtlCol="0">
            <a:spAutoFit/>
          </a:bodyPr>
          <a:lstStyle/>
          <a:p>
            <a:r>
              <a:rPr lang="en-AU" sz="2400" dirty="0" smtClean="0"/>
              <a:t>where       is the number of mature predators and      is the number of mature animals relative to the number in an unfished state. </a:t>
            </a:r>
            <a:r>
              <a:rPr lang="en-AU" sz="2400" dirty="0"/>
              <a:t>For the base model, breeding success is related to prey abundance </a:t>
            </a:r>
            <a:r>
              <a:rPr lang="en-AU" sz="2400" dirty="0" smtClean="0"/>
              <a:t>according to a </a:t>
            </a:r>
            <a:r>
              <a:rPr lang="en-AU" sz="2400" dirty="0" err="1" smtClean="0"/>
              <a:t>Beverton</a:t>
            </a:r>
            <a:r>
              <a:rPr lang="en-AU" sz="2400" dirty="0" smtClean="0"/>
              <a:t>-Holt like function:</a:t>
            </a:r>
            <a:endParaRPr lang="en-AU" sz="2400" dirty="0"/>
          </a:p>
        </p:txBody>
      </p:sp>
      <p:graphicFrame>
        <p:nvGraphicFramePr>
          <p:cNvPr id="11" name="Object 10"/>
          <p:cNvGraphicFramePr>
            <a:graphicFrameLocks noChangeAspect="1"/>
          </p:cNvGraphicFramePr>
          <p:nvPr>
            <p:extLst>
              <p:ext uri="{D42A27DB-BD31-4B8C-83A1-F6EECF244321}">
                <p14:modId xmlns:p14="http://schemas.microsoft.com/office/powerpoint/2010/main" val="3897374514"/>
              </p:ext>
            </p:extLst>
          </p:nvPr>
        </p:nvGraphicFramePr>
        <p:xfrm>
          <a:off x="7111582" y="3818125"/>
          <a:ext cx="457200" cy="511175"/>
        </p:xfrm>
        <a:graphic>
          <a:graphicData uri="http://schemas.openxmlformats.org/presentationml/2006/ole">
            <mc:AlternateContent xmlns:mc="http://schemas.openxmlformats.org/markup-compatibility/2006">
              <mc:Choice xmlns:v="urn:schemas-microsoft-com:vml" Requires="v">
                <p:oleObj spid="_x0000_s4196" name="Equation" r:id="rId10" imgW="215640" imgH="241200" progId="Equation.DSMT4">
                  <p:embed/>
                </p:oleObj>
              </mc:Choice>
              <mc:Fallback>
                <p:oleObj name="Equation" r:id="rId10" imgW="215640" imgH="241200" progId="Equation.DSMT4">
                  <p:embed/>
                  <p:pic>
                    <p:nvPicPr>
                      <p:cNvPr id="0" name=""/>
                      <p:cNvPicPr/>
                      <p:nvPr/>
                    </p:nvPicPr>
                    <p:blipFill>
                      <a:blip r:embed="rId11"/>
                      <a:stretch>
                        <a:fillRect/>
                      </a:stretch>
                    </p:blipFill>
                    <p:spPr>
                      <a:xfrm>
                        <a:off x="7111582" y="3818125"/>
                        <a:ext cx="457200" cy="511175"/>
                      </a:xfrm>
                      <a:prstGeom prst="rect">
                        <a:avLst/>
                      </a:prstGeom>
                    </p:spPr>
                  </p:pic>
                </p:oleObj>
              </mc:Fallback>
            </mc:AlternateContent>
          </a:graphicData>
        </a:graphic>
      </p:graphicFrame>
    </p:spTree>
    <p:extLst>
      <p:ext uri="{BB962C8B-B14F-4D97-AF65-F5344CB8AC3E}">
        <p14:creationId xmlns:p14="http://schemas.microsoft.com/office/powerpoint/2010/main" val="18747768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530"/>
            <a:ext cx="10515599" cy="1325562"/>
          </a:xfrm>
        </p:spPr>
        <p:txBody>
          <a:bodyPr/>
          <a:lstStyle/>
          <a:p>
            <a:r>
              <a:rPr lang="en-AU" sz="4000" b="1" dirty="0"/>
              <a:t>Modelling </a:t>
            </a:r>
            <a:r>
              <a:rPr lang="en-AU" sz="4000" b="1" dirty="0" smtClean="0"/>
              <a:t>Predators-III</a:t>
            </a:r>
            <a:endParaRPr lang="en-AU" sz="4000" dirty="0"/>
          </a:p>
        </p:txBody>
      </p:sp>
      <p:sp>
        <p:nvSpPr>
          <p:cNvPr id="4" name="Slide Number Placeholder 3"/>
          <p:cNvSpPr>
            <a:spLocks noGrp="1"/>
          </p:cNvSpPr>
          <p:nvPr>
            <p:ph type="sldNum" idx="12"/>
          </p:nvPr>
        </p:nvSpPr>
        <p:spPr/>
        <p:txBody>
          <a:bodyPr/>
          <a:lstStyle/>
          <a:p>
            <a:pPr marL="0" lvl="0" indent="0">
              <a:spcBef>
                <a:spcPts val="0"/>
              </a:spcBef>
              <a:buSzPct val="25000"/>
              <a:buNone/>
            </a:pPr>
            <a:fld id="{00000000-1234-1234-1234-123412341234}" type="slidenum">
              <a:rPr lang="en-AU" smtClean="0"/>
              <a:t>21</a:t>
            </a:fld>
            <a:endParaRPr lang="en-AU"/>
          </a:p>
        </p:txBody>
      </p:sp>
      <p:sp>
        <p:nvSpPr>
          <p:cNvPr id="5" name="TextBox 4"/>
          <p:cNvSpPr txBox="1"/>
          <p:nvPr/>
        </p:nvSpPr>
        <p:spPr>
          <a:xfrm>
            <a:off x="377372" y="2017486"/>
            <a:ext cx="6056466" cy="461665"/>
          </a:xfrm>
          <a:prstGeom prst="rect">
            <a:avLst/>
          </a:prstGeom>
          <a:noFill/>
        </p:spPr>
        <p:txBody>
          <a:bodyPr wrap="none" rtlCol="0">
            <a:spAutoFit/>
          </a:bodyPr>
          <a:lstStyle/>
          <a:p>
            <a:r>
              <a:rPr lang="en-AU" sz="2400" dirty="0" smtClean="0"/>
              <a:t>The prey available to predators is given by:</a:t>
            </a:r>
            <a:endParaRPr lang="en-AU" sz="2400" dirty="0"/>
          </a:p>
        </p:txBody>
      </p:sp>
      <p:graphicFrame>
        <p:nvGraphicFramePr>
          <p:cNvPr id="6" name="Object 5"/>
          <p:cNvGraphicFramePr>
            <a:graphicFrameLocks noChangeAspect="1"/>
          </p:cNvGraphicFramePr>
          <p:nvPr>
            <p:extLst>
              <p:ext uri="{D42A27DB-BD31-4B8C-83A1-F6EECF244321}">
                <p14:modId xmlns:p14="http://schemas.microsoft.com/office/powerpoint/2010/main" val="3978564704"/>
              </p:ext>
            </p:extLst>
          </p:nvPr>
        </p:nvGraphicFramePr>
        <p:xfrm>
          <a:off x="1398587" y="3497943"/>
          <a:ext cx="2153755" cy="727075"/>
        </p:xfrm>
        <a:graphic>
          <a:graphicData uri="http://schemas.openxmlformats.org/presentationml/2006/ole">
            <mc:AlternateContent xmlns:mc="http://schemas.openxmlformats.org/markup-compatibility/2006">
              <mc:Choice xmlns:v="urn:schemas-microsoft-com:vml" Requires="v">
                <p:oleObj spid="_x0000_s5145" name="Equation" r:id="rId3" imgW="1015920" imgH="342720" progId="Equation.DSMT4">
                  <p:embed/>
                </p:oleObj>
              </mc:Choice>
              <mc:Fallback>
                <p:oleObj name="Equation" r:id="rId3" imgW="1015920" imgH="342720" progId="Equation.DSMT4">
                  <p:embed/>
                  <p:pic>
                    <p:nvPicPr>
                      <p:cNvPr id="0" name=""/>
                      <p:cNvPicPr/>
                      <p:nvPr/>
                    </p:nvPicPr>
                    <p:blipFill>
                      <a:blip r:embed="rId4"/>
                      <a:stretch>
                        <a:fillRect/>
                      </a:stretch>
                    </p:blipFill>
                    <p:spPr>
                      <a:xfrm>
                        <a:off x="1398587" y="3497943"/>
                        <a:ext cx="2153755" cy="727075"/>
                      </a:xfrm>
                      <a:prstGeom prst="rect">
                        <a:avLst/>
                      </a:prstGeom>
                    </p:spPr>
                  </p:pic>
                </p:oleObj>
              </mc:Fallback>
            </mc:AlternateContent>
          </a:graphicData>
        </a:graphic>
      </p:graphicFrame>
      <p:sp>
        <p:nvSpPr>
          <p:cNvPr id="7" name="TextBox 6"/>
          <p:cNvSpPr txBox="1"/>
          <p:nvPr/>
        </p:nvSpPr>
        <p:spPr>
          <a:xfrm>
            <a:off x="3860800" y="2851947"/>
            <a:ext cx="1737976" cy="400110"/>
          </a:xfrm>
          <a:prstGeom prst="rect">
            <a:avLst/>
          </a:prstGeom>
          <a:noFill/>
        </p:spPr>
        <p:txBody>
          <a:bodyPr wrap="none" rtlCol="0">
            <a:spAutoFit/>
          </a:bodyPr>
          <a:lstStyle/>
          <a:p>
            <a:r>
              <a:rPr lang="en-AU" sz="2000" dirty="0" smtClean="0"/>
              <a:t>Prey biomass</a:t>
            </a:r>
            <a:endParaRPr lang="en-AU" sz="2000" dirty="0"/>
          </a:p>
        </p:txBody>
      </p:sp>
      <p:sp>
        <p:nvSpPr>
          <p:cNvPr id="10" name="TextBox 9"/>
          <p:cNvSpPr txBox="1"/>
          <p:nvPr/>
        </p:nvSpPr>
        <p:spPr>
          <a:xfrm>
            <a:off x="3860800" y="4024963"/>
            <a:ext cx="1438214" cy="400110"/>
          </a:xfrm>
          <a:prstGeom prst="rect">
            <a:avLst/>
          </a:prstGeom>
          <a:noFill/>
        </p:spPr>
        <p:txBody>
          <a:bodyPr wrap="none" rtlCol="0">
            <a:spAutoFit/>
          </a:bodyPr>
          <a:lstStyle/>
          <a:p>
            <a:r>
              <a:rPr lang="en-AU" sz="2000" dirty="0" smtClean="0"/>
              <a:t>Preference</a:t>
            </a:r>
            <a:endParaRPr lang="en-AU" sz="2000" dirty="0"/>
          </a:p>
        </p:txBody>
      </p:sp>
      <p:cxnSp>
        <p:nvCxnSpPr>
          <p:cNvPr id="11" name="Straight Arrow Connector 10"/>
          <p:cNvCxnSpPr/>
          <p:nvPr/>
        </p:nvCxnSpPr>
        <p:spPr>
          <a:xfrm flipH="1">
            <a:off x="3405605" y="3252057"/>
            <a:ext cx="571309" cy="54054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3004457" y="4024963"/>
            <a:ext cx="833540" cy="21894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5"/>
          <a:stretch>
            <a:fillRect/>
          </a:stretch>
        </p:blipFill>
        <p:spPr>
          <a:xfrm>
            <a:off x="6714217" y="1487475"/>
            <a:ext cx="5334722" cy="5370525"/>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630" y="4929187"/>
            <a:ext cx="2847975" cy="1609725"/>
          </a:xfrm>
          <a:prstGeom prst="rect">
            <a:avLst/>
          </a:prstGeom>
        </p:spPr>
      </p:pic>
    </p:spTree>
    <p:extLst>
      <p:ext uri="{BB962C8B-B14F-4D97-AF65-F5344CB8AC3E}">
        <p14:creationId xmlns:p14="http://schemas.microsoft.com/office/powerpoint/2010/main" val="39815445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000" b="1" dirty="0" smtClean="0"/>
              <a:t>Parameterization-I</a:t>
            </a:r>
            <a:endParaRPr lang="en-AU" sz="4000" b="1" dirty="0"/>
          </a:p>
        </p:txBody>
      </p:sp>
      <p:sp>
        <p:nvSpPr>
          <p:cNvPr id="4" name="Slide Number Placeholder 3"/>
          <p:cNvSpPr>
            <a:spLocks noGrp="1"/>
          </p:cNvSpPr>
          <p:nvPr>
            <p:ph type="sldNum" idx="12"/>
          </p:nvPr>
        </p:nvSpPr>
        <p:spPr/>
        <p:txBody>
          <a:bodyPr/>
          <a:lstStyle/>
          <a:p>
            <a:pPr marL="0" lvl="0" indent="0">
              <a:spcBef>
                <a:spcPts val="0"/>
              </a:spcBef>
              <a:buSzPct val="25000"/>
              <a:buNone/>
            </a:pPr>
            <a:fld id="{00000000-1234-1234-1234-123412341234}" type="slidenum">
              <a:rPr lang="en-AU" smtClean="0"/>
              <a:t>22</a:t>
            </a:fld>
            <a:endParaRPr lang="en-AU"/>
          </a:p>
        </p:txBody>
      </p:sp>
      <p:sp>
        <p:nvSpPr>
          <p:cNvPr id="5" name="TextBox 4"/>
          <p:cNvSpPr txBox="1"/>
          <p:nvPr/>
        </p:nvSpPr>
        <p:spPr>
          <a:xfrm>
            <a:off x="406400" y="2002972"/>
            <a:ext cx="10784114" cy="4154984"/>
          </a:xfrm>
          <a:prstGeom prst="rect">
            <a:avLst/>
          </a:prstGeom>
          <a:noFill/>
        </p:spPr>
        <p:txBody>
          <a:bodyPr wrap="square" rtlCol="0">
            <a:spAutoFit/>
          </a:bodyPr>
          <a:lstStyle/>
          <a:p>
            <a:r>
              <a:rPr lang="en-AU" sz="2400" dirty="0" smtClean="0"/>
              <a:t>The MICE model is not fitted to the available data by maximizing a likelihood function. Rather:</a:t>
            </a:r>
          </a:p>
          <a:p>
            <a:pPr marL="342900" indent="-342900">
              <a:buFont typeface="Arial" panose="020B0604020202020204" pitchFamily="34" charset="0"/>
              <a:buChar char="•"/>
            </a:pPr>
            <a:r>
              <a:rPr lang="en-AU" sz="2400" dirty="0" smtClean="0"/>
              <a:t>the stock-recruitment relationships for sardine and anchovy are based on assessment results;</a:t>
            </a:r>
          </a:p>
          <a:p>
            <a:pPr marL="342900" indent="-342900">
              <a:buFont typeface="Arial" panose="020B0604020202020204" pitchFamily="34" charset="0"/>
              <a:buChar char="•"/>
            </a:pPr>
            <a:r>
              <a:rPr lang="en-AU" sz="2400" dirty="0" smtClean="0"/>
              <a:t>the demographic parameters for prey and predators are taken from literature values; and</a:t>
            </a:r>
          </a:p>
          <a:p>
            <a:pPr marL="342900" indent="-342900">
              <a:buFont typeface="Arial" panose="020B0604020202020204" pitchFamily="34" charset="0"/>
              <a:buChar char="•"/>
            </a:pPr>
            <a:r>
              <a:rPr lang="en-AU" sz="2400" dirty="0" smtClean="0"/>
              <a:t>the relationship between prey and predators is based on data on the breeding success for brown pelican (and diet / assessment model estimates of biomass). </a:t>
            </a:r>
          </a:p>
          <a:p>
            <a:pPr marL="342900" indent="-342900">
              <a:buFont typeface="Arial" panose="020B0604020202020204" pitchFamily="34" charset="0"/>
              <a:buChar char="•"/>
            </a:pPr>
            <a:endParaRPr lang="en-AU" sz="2400" dirty="0"/>
          </a:p>
          <a:p>
            <a:r>
              <a:rPr lang="en-AU" sz="2400" dirty="0" smtClean="0"/>
              <a:t>There is clearly considerable uncertainty. </a:t>
            </a:r>
            <a:endParaRPr lang="en-AU" sz="2400" dirty="0"/>
          </a:p>
        </p:txBody>
      </p:sp>
    </p:spTree>
    <p:extLst>
      <p:ext uri="{BB962C8B-B14F-4D97-AF65-F5344CB8AC3E}">
        <p14:creationId xmlns:p14="http://schemas.microsoft.com/office/powerpoint/2010/main" val="3350050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000" b="1" dirty="0" smtClean="0"/>
              <a:t>Parameterization-II</a:t>
            </a:r>
            <a:endParaRPr lang="en-AU" sz="4000" dirty="0"/>
          </a:p>
        </p:txBody>
      </p:sp>
      <p:sp>
        <p:nvSpPr>
          <p:cNvPr id="4" name="Slide Number Placeholder 3"/>
          <p:cNvSpPr>
            <a:spLocks noGrp="1"/>
          </p:cNvSpPr>
          <p:nvPr>
            <p:ph type="sldNum" idx="12"/>
          </p:nvPr>
        </p:nvSpPr>
        <p:spPr/>
        <p:txBody>
          <a:bodyPr/>
          <a:lstStyle/>
          <a:p>
            <a:pPr marL="0" lvl="0" indent="0">
              <a:spcBef>
                <a:spcPts val="0"/>
              </a:spcBef>
              <a:buSzPct val="25000"/>
              <a:buNone/>
            </a:pPr>
            <a:fld id="{00000000-1234-1234-1234-123412341234}" type="slidenum">
              <a:rPr lang="en-AU" smtClean="0"/>
              <a:t>23</a:t>
            </a:fld>
            <a:endParaRPr lang="en-AU"/>
          </a:p>
        </p:txBody>
      </p:sp>
      <p:pic>
        <p:nvPicPr>
          <p:cNvPr id="5" name="Picture 4"/>
          <p:cNvPicPr>
            <a:picLocks noChangeAspect="1"/>
          </p:cNvPicPr>
          <p:nvPr/>
        </p:nvPicPr>
        <p:blipFill>
          <a:blip r:embed="rId2"/>
          <a:stretch>
            <a:fillRect/>
          </a:stretch>
        </p:blipFill>
        <p:spPr>
          <a:xfrm>
            <a:off x="8250293" y="-454479"/>
            <a:ext cx="3941707" cy="752293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80855"/>
            <a:ext cx="5911054" cy="4177145"/>
          </a:xfrm>
          <a:prstGeom prst="rect">
            <a:avLst/>
          </a:prstGeom>
        </p:spPr>
      </p:pic>
    </p:spTree>
    <p:extLst>
      <p:ext uri="{BB962C8B-B14F-4D97-AF65-F5344CB8AC3E}">
        <p14:creationId xmlns:p14="http://schemas.microsoft.com/office/powerpoint/2010/main" val="35690587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000" b="1" dirty="0" smtClean="0"/>
              <a:t>Sensitivity Scenarios</a:t>
            </a:r>
            <a:endParaRPr lang="en-AU" sz="4000" b="1" dirty="0"/>
          </a:p>
        </p:txBody>
      </p:sp>
      <p:sp>
        <p:nvSpPr>
          <p:cNvPr id="4" name="Slide Number Placeholder 3"/>
          <p:cNvSpPr>
            <a:spLocks noGrp="1"/>
          </p:cNvSpPr>
          <p:nvPr>
            <p:ph type="sldNum" idx="12"/>
          </p:nvPr>
        </p:nvSpPr>
        <p:spPr/>
        <p:txBody>
          <a:bodyPr/>
          <a:lstStyle/>
          <a:p>
            <a:pPr marL="0" lvl="0" indent="0">
              <a:spcBef>
                <a:spcPts val="0"/>
              </a:spcBef>
              <a:buSzPct val="25000"/>
              <a:buNone/>
            </a:pPr>
            <a:fld id="{00000000-1234-1234-1234-123412341234}" type="slidenum">
              <a:rPr lang="en-AU" smtClean="0"/>
              <a:t>24</a:t>
            </a:fld>
            <a:endParaRPr lang="en-AU"/>
          </a:p>
        </p:txBody>
      </p:sp>
      <p:sp>
        <p:nvSpPr>
          <p:cNvPr id="5" name="TextBox 4"/>
          <p:cNvSpPr txBox="1"/>
          <p:nvPr/>
        </p:nvSpPr>
        <p:spPr>
          <a:xfrm>
            <a:off x="406400" y="1799771"/>
            <a:ext cx="7459093" cy="3477875"/>
          </a:xfrm>
          <a:prstGeom prst="rect">
            <a:avLst/>
          </a:prstGeom>
          <a:noFill/>
        </p:spPr>
        <p:txBody>
          <a:bodyPr wrap="none" rtlCol="0">
            <a:spAutoFit/>
          </a:bodyPr>
          <a:lstStyle/>
          <a:p>
            <a:r>
              <a:rPr lang="en-AU" sz="2800" dirty="0" smtClean="0"/>
              <a:t>Sensitivity (23 scenarios) is explored to:</a:t>
            </a:r>
          </a:p>
          <a:p>
            <a:pPr marL="457200" indent="-457200">
              <a:buFont typeface="Arial" panose="020B0604020202020204" pitchFamily="34" charset="0"/>
              <a:buChar char="•"/>
            </a:pPr>
            <a:r>
              <a:rPr lang="en-AU" sz="2400" dirty="0" smtClean="0"/>
              <a:t>Prey-predator functional relationship</a:t>
            </a:r>
          </a:p>
          <a:p>
            <a:pPr marL="457200" indent="-457200">
              <a:buFont typeface="Arial" panose="020B0604020202020204" pitchFamily="34" charset="0"/>
              <a:buChar char="•"/>
            </a:pPr>
            <a:r>
              <a:rPr lang="en-AU" sz="2400" dirty="0" smtClean="0"/>
              <a:t>Whether prey impact survival or breeding success</a:t>
            </a:r>
          </a:p>
          <a:p>
            <a:pPr marL="457200" indent="-457200">
              <a:buFont typeface="Arial" panose="020B0604020202020204" pitchFamily="34" charset="0"/>
              <a:buChar char="•"/>
            </a:pPr>
            <a:r>
              <a:rPr lang="en-AU" sz="2400" dirty="0" smtClean="0"/>
              <a:t>Predator intrinsic rate of growth</a:t>
            </a:r>
          </a:p>
          <a:p>
            <a:pPr marL="457200" indent="-457200">
              <a:buFont typeface="Arial" panose="020B0604020202020204" pitchFamily="34" charset="0"/>
              <a:buChar char="•"/>
            </a:pPr>
            <a:r>
              <a:rPr lang="en-AU" sz="2400" dirty="0" smtClean="0"/>
              <a:t>Sardine stock-recruitment relationship</a:t>
            </a:r>
          </a:p>
          <a:p>
            <a:pPr lvl="7"/>
            <a:r>
              <a:rPr lang="en-AU" sz="2400" dirty="0"/>
              <a:t> </a:t>
            </a:r>
            <a:r>
              <a:rPr lang="en-AU" sz="2400" dirty="0" smtClean="0"/>
              <a:t>            Ignore regime-shift changes in recruitment</a:t>
            </a:r>
          </a:p>
          <a:p>
            <a:pPr marL="457200" indent="-457200">
              <a:buFont typeface="Arial" panose="020B0604020202020204" pitchFamily="34" charset="0"/>
              <a:buChar char="•"/>
            </a:pPr>
            <a:r>
              <a:rPr lang="en-AU" sz="2400" dirty="0" smtClean="0"/>
              <a:t>Anchovy stock-recruitment relationship</a:t>
            </a:r>
          </a:p>
          <a:p>
            <a:pPr marL="457200" indent="-457200">
              <a:buFont typeface="Arial" panose="020B0604020202020204" pitchFamily="34" charset="0"/>
              <a:buChar char="•"/>
            </a:pPr>
            <a:r>
              <a:rPr lang="en-AU" sz="2400" dirty="0" smtClean="0"/>
              <a:t>Dynamics of “other forage”</a:t>
            </a:r>
          </a:p>
          <a:p>
            <a:pPr marL="457200" indent="-457200">
              <a:buFont typeface="Arial" panose="020B0604020202020204" pitchFamily="34" charset="0"/>
              <a:buChar char="•"/>
            </a:pPr>
            <a:r>
              <a:rPr lang="en-AU" sz="2400" dirty="0" smtClean="0"/>
              <a:t>Assessment uncertainty (or lack thereof)</a:t>
            </a:r>
            <a:endParaRPr lang="en-AU"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492" y="2468070"/>
            <a:ext cx="4326507" cy="2649985"/>
          </a:xfrm>
          <a:prstGeom prst="rect">
            <a:avLst/>
          </a:prstGeom>
        </p:spPr>
      </p:pic>
    </p:spTree>
    <p:extLst>
      <p:ext uri="{BB962C8B-B14F-4D97-AF65-F5344CB8AC3E}">
        <p14:creationId xmlns:p14="http://schemas.microsoft.com/office/powerpoint/2010/main" val="30615267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467167" y="2021772"/>
            <a:ext cx="9144000" cy="2387600"/>
          </a:xfrm>
        </p:spPr>
        <p:txBody>
          <a:bodyPr/>
          <a:lstStyle/>
          <a:p>
            <a:r>
              <a:rPr lang="en-AU" sz="5000" dirty="0" smtClean="0"/>
              <a:t>Some Results</a:t>
            </a:r>
            <a:endParaRPr lang="en-AU" sz="5000" dirty="0"/>
          </a:p>
        </p:txBody>
      </p:sp>
      <p:sp>
        <p:nvSpPr>
          <p:cNvPr id="4" name="Slide Number Placeholder 3"/>
          <p:cNvSpPr>
            <a:spLocks noGrp="1"/>
          </p:cNvSpPr>
          <p:nvPr>
            <p:ph type="sldNum" idx="12"/>
          </p:nvPr>
        </p:nvSpPr>
        <p:spPr/>
        <p:txBody>
          <a:bodyPr/>
          <a:lstStyle/>
          <a:p>
            <a:pPr marL="0" lvl="0" indent="0">
              <a:spcBef>
                <a:spcPts val="0"/>
              </a:spcBef>
              <a:buSzPct val="25000"/>
              <a:buNone/>
            </a:pPr>
            <a:fld id="{00000000-1234-1234-1234-123412341234}" type="slidenum">
              <a:rPr lang="en-AU" smtClean="0"/>
              <a:t>25</a:t>
            </a:fld>
            <a:endParaRPr lang="en-AU"/>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353" y="278009"/>
            <a:ext cx="3481342" cy="319866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9639" y="70603"/>
            <a:ext cx="3912433" cy="2934325"/>
          </a:xfrm>
          <a:prstGeom prst="rect">
            <a:avLst/>
          </a:prstGeom>
        </p:spPr>
      </p:pic>
    </p:spTree>
    <p:extLst>
      <p:ext uri="{BB962C8B-B14F-4D97-AF65-F5344CB8AC3E}">
        <p14:creationId xmlns:p14="http://schemas.microsoft.com/office/powerpoint/2010/main" val="28479424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000" b="1" dirty="0" smtClean="0"/>
              <a:t>Results Overview</a:t>
            </a:r>
            <a:endParaRPr lang="en-AU" sz="4000" b="1" dirty="0"/>
          </a:p>
        </p:txBody>
      </p:sp>
      <p:sp>
        <p:nvSpPr>
          <p:cNvPr id="4" name="Slide Number Placeholder 3"/>
          <p:cNvSpPr>
            <a:spLocks noGrp="1"/>
          </p:cNvSpPr>
          <p:nvPr>
            <p:ph type="sldNum" idx="12"/>
          </p:nvPr>
        </p:nvSpPr>
        <p:spPr/>
        <p:txBody>
          <a:bodyPr/>
          <a:lstStyle/>
          <a:p>
            <a:pPr marL="0" lvl="0" indent="0">
              <a:spcBef>
                <a:spcPts val="0"/>
              </a:spcBef>
              <a:buSzPct val="25000"/>
              <a:buNone/>
            </a:pPr>
            <a:fld id="{00000000-1234-1234-1234-123412341234}" type="slidenum">
              <a:rPr lang="en-AU" smtClean="0"/>
              <a:t>26</a:t>
            </a:fld>
            <a:endParaRPr lang="en-AU"/>
          </a:p>
        </p:txBody>
      </p:sp>
      <p:sp>
        <p:nvSpPr>
          <p:cNvPr id="5" name="TextBox 4"/>
          <p:cNvSpPr txBox="1"/>
          <p:nvPr/>
        </p:nvSpPr>
        <p:spPr>
          <a:xfrm>
            <a:off x="957943" y="1959428"/>
            <a:ext cx="10827657" cy="4339650"/>
          </a:xfrm>
          <a:prstGeom prst="rect">
            <a:avLst/>
          </a:prstGeom>
          <a:noFill/>
        </p:spPr>
        <p:txBody>
          <a:bodyPr wrap="square" rtlCol="0">
            <a:spAutoFit/>
          </a:bodyPr>
          <a:lstStyle/>
          <a:p>
            <a:r>
              <a:rPr lang="en-AU" sz="2800" b="1" dirty="0" smtClean="0"/>
              <a:t>Validation</a:t>
            </a:r>
          </a:p>
          <a:p>
            <a:pPr marL="342900" indent="-342900">
              <a:buFont typeface="Arial" panose="020B0604020202020204" pitchFamily="34" charset="0"/>
              <a:buChar char="•"/>
            </a:pPr>
            <a:r>
              <a:rPr lang="en-AU" sz="2400" dirty="0" smtClean="0"/>
              <a:t>Is the model consistent with the available data – does it behave as we would expect it to?</a:t>
            </a:r>
          </a:p>
          <a:p>
            <a:r>
              <a:rPr lang="en-AU" sz="2400" dirty="0" smtClean="0"/>
              <a:t>	sardine and anchovy should vary regime-like, and brown pelican should </a:t>
            </a:r>
          </a:p>
          <a:p>
            <a:r>
              <a:rPr lang="en-AU" sz="2400" dirty="0"/>
              <a:t> </a:t>
            </a:r>
            <a:r>
              <a:rPr lang="en-AU" sz="2400" dirty="0" smtClean="0"/>
              <a:t>          occasionally drop to low levels.</a:t>
            </a:r>
            <a:r>
              <a:rPr lang="en-AU" sz="2400" dirty="0"/>
              <a:t>	</a:t>
            </a:r>
            <a:endParaRPr lang="en-AU" sz="2400" dirty="0" smtClean="0"/>
          </a:p>
          <a:p>
            <a:endParaRPr lang="en-AU" sz="2800" dirty="0"/>
          </a:p>
          <a:p>
            <a:r>
              <a:rPr lang="en-AU" sz="2800" b="1" dirty="0" smtClean="0"/>
              <a:t>Projections</a:t>
            </a:r>
          </a:p>
          <a:p>
            <a:pPr marL="457200" indent="-457200">
              <a:buFont typeface="Arial" panose="020B0604020202020204" pitchFamily="34" charset="0"/>
              <a:buChar char="•"/>
            </a:pPr>
            <a:r>
              <a:rPr lang="en-AU" sz="2400" dirty="0" smtClean="0"/>
              <a:t>What are consequences for catches, prey biomass and predator numbers of the current management system?</a:t>
            </a:r>
          </a:p>
          <a:p>
            <a:pPr marL="457200" indent="-457200">
              <a:buFont typeface="Arial" panose="020B0604020202020204" pitchFamily="34" charset="0"/>
              <a:buChar char="•"/>
            </a:pPr>
            <a:r>
              <a:rPr lang="en-AU" sz="2400" dirty="0" smtClean="0"/>
              <a:t>How sensitive are the results to uncertainty regarding processes and parameter values?</a:t>
            </a:r>
            <a:endParaRPr lang="en-AU" sz="2400" dirty="0"/>
          </a:p>
        </p:txBody>
      </p:sp>
    </p:spTree>
    <p:extLst>
      <p:ext uri="{BB962C8B-B14F-4D97-AF65-F5344CB8AC3E}">
        <p14:creationId xmlns:p14="http://schemas.microsoft.com/office/powerpoint/2010/main" val="21599267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spcBef>
                <a:spcPts val="0"/>
              </a:spcBef>
              <a:buSzPct val="25000"/>
              <a:buNone/>
            </a:pPr>
            <a:fld id="{00000000-1234-1234-1234-123412341234}" type="slidenum">
              <a:rPr lang="en-AU" smtClean="0"/>
              <a:t>27</a:t>
            </a:fld>
            <a:endParaRPr lang="en-AU"/>
          </a:p>
        </p:txBody>
      </p:sp>
      <p:pic>
        <p:nvPicPr>
          <p:cNvPr id="5" name="Picture 4"/>
          <p:cNvPicPr/>
          <p:nvPr/>
        </p:nvPicPr>
        <p:blipFill>
          <a:blip r:embed="rId2"/>
          <a:stretch>
            <a:fillRect/>
          </a:stretch>
        </p:blipFill>
        <p:spPr>
          <a:xfrm>
            <a:off x="4722471" y="146557"/>
            <a:ext cx="7469529" cy="6574918"/>
          </a:xfrm>
          <a:prstGeom prst="rect">
            <a:avLst/>
          </a:prstGeom>
        </p:spPr>
      </p:pic>
      <p:sp>
        <p:nvSpPr>
          <p:cNvPr id="6" name="TextBox 5"/>
          <p:cNvSpPr txBox="1"/>
          <p:nvPr/>
        </p:nvSpPr>
        <p:spPr>
          <a:xfrm>
            <a:off x="173620" y="1296364"/>
            <a:ext cx="4548851" cy="2739211"/>
          </a:xfrm>
          <a:prstGeom prst="rect">
            <a:avLst/>
          </a:prstGeom>
          <a:noFill/>
        </p:spPr>
        <p:txBody>
          <a:bodyPr wrap="square" rtlCol="0">
            <a:spAutoFit/>
          </a:bodyPr>
          <a:lstStyle/>
          <a:p>
            <a:r>
              <a:rPr lang="en-AU" sz="2800" dirty="0" smtClean="0"/>
              <a:t>Validation-I</a:t>
            </a:r>
          </a:p>
          <a:p>
            <a:endParaRPr lang="en-AU" sz="2400" dirty="0" smtClean="0"/>
          </a:p>
          <a:p>
            <a:r>
              <a:rPr lang="en-AU" sz="2400" dirty="0" smtClean="0"/>
              <a:t>sardine and anchovy vary in a regime-like manner</a:t>
            </a:r>
          </a:p>
          <a:p>
            <a:endParaRPr lang="en-AU" sz="2400" dirty="0"/>
          </a:p>
          <a:p>
            <a:r>
              <a:rPr lang="en-AU" sz="2400" dirty="0" smtClean="0"/>
              <a:t>“other forage” varies more “randomly”</a:t>
            </a:r>
            <a:endParaRPr lang="en-AU" sz="2400" dirty="0"/>
          </a:p>
        </p:txBody>
      </p:sp>
    </p:spTree>
    <p:extLst>
      <p:ext uri="{BB962C8B-B14F-4D97-AF65-F5344CB8AC3E}">
        <p14:creationId xmlns:p14="http://schemas.microsoft.com/office/powerpoint/2010/main" val="23636513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spcBef>
                <a:spcPts val="0"/>
              </a:spcBef>
              <a:buSzPct val="25000"/>
              <a:buNone/>
            </a:pPr>
            <a:fld id="{00000000-1234-1234-1234-123412341234}" type="slidenum">
              <a:rPr lang="en-AU" smtClean="0"/>
              <a:t>28</a:t>
            </a:fld>
            <a:endParaRPr lang="en-AU"/>
          </a:p>
        </p:txBody>
      </p:sp>
      <p:pic>
        <p:nvPicPr>
          <p:cNvPr id="3" name="Picture 2"/>
          <p:cNvPicPr/>
          <p:nvPr/>
        </p:nvPicPr>
        <p:blipFill rotWithShape="1">
          <a:blip r:embed="rId2"/>
          <a:srcRect t="-2" b="45770"/>
          <a:stretch/>
        </p:blipFill>
        <p:spPr bwMode="auto">
          <a:xfrm>
            <a:off x="0" y="3795395"/>
            <a:ext cx="5731510" cy="2926080"/>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81931" y="219919"/>
            <a:ext cx="5741043" cy="3477875"/>
          </a:xfrm>
          <a:prstGeom prst="rect">
            <a:avLst/>
          </a:prstGeom>
          <a:noFill/>
        </p:spPr>
        <p:txBody>
          <a:bodyPr wrap="square" rtlCol="0">
            <a:spAutoFit/>
          </a:bodyPr>
          <a:lstStyle/>
          <a:p>
            <a:r>
              <a:rPr lang="en-AU" sz="2800" dirty="0" smtClean="0"/>
              <a:t>Validation-II</a:t>
            </a:r>
          </a:p>
          <a:p>
            <a:endParaRPr lang="en-AU" sz="2400" dirty="0" smtClean="0"/>
          </a:p>
          <a:p>
            <a:r>
              <a:rPr lang="en-AU" sz="2400" dirty="0" smtClean="0"/>
              <a:t>Brown pelicans vary considerably – including sometimes declining to very low levels</a:t>
            </a:r>
          </a:p>
          <a:p>
            <a:endParaRPr lang="en-AU" sz="2400" dirty="0"/>
          </a:p>
          <a:p>
            <a:r>
              <a:rPr lang="en-AU" sz="2400" dirty="0" smtClean="0"/>
              <a:t>California sea lions show virtually no variation in abundance even though their breeding success varies.</a:t>
            </a:r>
            <a:endParaRPr lang="en-AU" sz="2400" dirty="0"/>
          </a:p>
        </p:txBody>
      </p:sp>
      <p:pic>
        <p:nvPicPr>
          <p:cNvPr id="5" name="Picture 4"/>
          <p:cNvPicPr/>
          <p:nvPr/>
        </p:nvPicPr>
        <p:blipFill>
          <a:blip r:embed="rId3"/>
          <a:stretch>
            <a:fillRect/>
          </a:stretch>
        </p:blipFill>
        <p:spPr>
          <a:xfrm>
            <a:off x="7442522" y="3252487"/>
            <a:ext cx="4689732" cy="3605514"/>
          </a:xfrm>
          <a:prstGeom prst="rect">
            <a:avLst/>
          </a:prstGeom>
        </p:spPr>
      </p:pic>
      <p:sp>
        <p:nvSpPr>
          <p:cNvPr id="6" name="TextBox 5"/>
          <p:cNvSpPr txBox="1"/>
          <p:nvPr/>
        </p:nvSpPr>
        <p:spPr>
          <a:xfrm>
            <a:off x="7379315" y="458786"/>
            <a:ext cx="4507886" cy="1569660"/>
          </a:xfrm>
          <a:prstGeom prst="rect">
            <a:avLst/>
          </a:prstGeom>
          <a:noFill/>
        </p:spPr>
        <p:txBody>
          <a:bodyPr wrap="square" rtlCol="0">
            <a:spAutoFit/>
          </a:bodyPr>
          <a:lstStyle/>
          <a:p>
            <a:r>
              <a:rPr lang="en-AU" sz="2400" dirty="0" smtClean="0"/>
              <a:t>Catches off the USA and Canada vary more than off Mexico – because of the cut-off in the control rule.</a:t>
            </a:r>
            <a:endParaRPr lang="en-AU" sz="2400" dirty="0"/>
          </a:p>
        </p:txBody>
      </p:sp>
    </p:spTree>
    <p:extLst>
      <p:ext uri="{BB962C8B-B14F-4D97-AF65-F5344CB8AC3E}">
        <p14:creationId xmlns:p14="http://schemas.microsoft.com/office/powerpoint/2010/main" val="32503947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spcBef>
                <a:spcPts val="0"/>
              </a:spcBef>
              <a:buSzPct val="25000"/>
              <a:buNone/>
            </a:pPr>
            <a:fld id="{00000000-1234-1234-1234-123412341234}" type="slidenum">
              <a:rPr lang="en-AU" smtClean="0"/>
              <a:t>29</a:t>
            </a:fld>
            <a:endParaRPr lang="en-AU"/>
          </a:p>
        </p:txBody>
      </p:sp>
      <p:sp>
        <p:nvSpPr>
          <p:cNvPr id="3" name="TextBox 2"/>
          <p:cNvSpPr txBox="1"/>
          <p:nvPr/>
        </p:nvSpPr>
        <p:spPr>
          <a:xfrm>
            <a:off x="266218" y="244032"/>
            <a:ext cx="5937813" cy="6370975"/>
          </a:xfrm>
          <a:prstGeom prst="rect">
            <a:avLst/>
          </a:prstGeom>
          <a:noFill/>
        </p:spPr>
        <p:txBody>
          <a:bodyPr wrap="square" rtlCol="0">
            <a:spAutoFit/>
          </a:bodyPr>
          <a:lstStyle/>
          <a:p>
            <a:r>
              <a:rPr lang="en-AU" sz="2800" dirty="0" smtClean="0"/>
              <a:t>Projection results</a:t>
            </a:r>
          </a:p>
          <a:p>
            <a:endParaRPr lang="en-AU" sz="2800" dirty="0"/>
          </a:p>
          <a:p>
            <a:r>
              <a:rPr lang="en-AU" sz="2400" dirty="0" smtClean="0"/>
              <a:t>Projections were use to compare scenarios with and without fishing </a:t>
            </a:r>
          </a:p>
          <a:p>
            <a:endParaRPr lang="en-AU" sz="2400" dirty="0"/>
          </a:p>
          <a:p>
            <a:pPr marL="342900" indent="-342900">
              <a:buFont typeface="Arial" panose="020B0604020202020204" pitchFamily="34" charset="0"/>
              <a:buChar char="•"/>
            </a:pPr>
            <a:r>
              <a:rPr lang="en-AU" sz="2000" dirty="0" smtClean="0"/>
              <a:t>The average catch is 167,000t for the baseline scenario (but there is considerable variability), e.g. catches less than 50,000t occur in over 30% of years.</a:t>
            </a:r>
          </a:p>
          <a:p>
            <a:pPr marL="342900" indent="-342900">
              <a:buFont typeface="Arial" panose="020B0604020202020204" pitchFamily="34" charset="0"/>
              <a:buChar char="•"/>
            </a:pPr>
            <a:endParaRPr lang="en-AU" sz="2000" dirty="0" smtClean="0"/>
          </a:p>
          <a:p>
            <a:pPr marL="342900" indent="-342900">
              <a:buFont typeface="Arial" panose="020B0604020202020204" pitchFamily="34" charset="0"/>
              <a:buChar char="•"/>
            </a:pPr>
            <a:r>
              <a:rPr lang="en-AU" sz="2000" dirty="0" smtClean="0"/>
              <a:t>On average, prey populations stay close to the levels if there was no fishing, but fishing increases the probability of being below 150,000t (by 4.8%) and being below 400,000t (by 6.9%).</a:t>
            </a:r>
          </a:p>
          <a:p>
            <a:pPr marL="342900" indent="-342900">
              <a:buFont typeface="Arial" panose="020B0604020202020204" pitchFamily="34" charset="0"/>
              <a:buChar char="•"/>
            </a:pPr>
            <a:endParaRPr lang="en-AU" sz="2000" dirty="0"/>
          </a:p>
          <a:p>
            <a:pPr marL="342900" indent="-342900">
              <a:buFont typeface="Arial" panose="020B0604020202020204" pitchFamily="34" charset="0"/>
              <a:buChar char="•"/>
            </a:pPr>
            <a:r>
              <a:rPr lang="en-AU" sz="2000" dirty="0" smtClean="0"/>
              <a:t>The probability of brown pelicans being less than half of their unfished level increased by 1.1% with fishing.</a:t>
            </a:r>
            <a:endParaRPr lang="en-AU" sz="2400" dirty="0"/>
          </a:p>
        </p:txBody>
      </p:sp>
      <p:pic>
        <p:nvPicPr>
          <p:cNvPr id="4" name="Picture 3" descr="images (1).jpg"/>
          <p:cNvPicPr>
            <a:picLocks noChangeAspect="1"/>
          </p:cNvPicPr>
          <p:nvPr/>
        </p:nvPicPr>
        <p:blipFill>
          <a:blip r:embed="rId2" cstate="print"/>
          <a:stretch>
            <a:fillRect/>
          </a:stretch>
        </p:blipFill>
        <p:spPr>
          <a:xfrm>
            <a:off x="7072132" y="672296"/>
            <a:ext cx="3902596" cy="5492543"/>
          </a:xfrm>
          <a:prstGeom prst="rect">
            <a:avLst/>
          </a:prstGeom>
        </p:spPr>
      </p:pic>
    </p:spTree>
    <p:extLst>
      <p:ext uri="{BB962C8B-B14F-4D97-AF65-F5344CB8AC3E}">
        <p14:creationId xmlns:p14="http://schemas.microsoft.com/office/powerpoint/2010/main" val="2283709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0"/>
            <a:ext cx="9144000" cy="6858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sp>
        <p:nvSpPr>
          <p:cNvPr id="13" name="Rectangle 12"/>
          <p:cNvSpPr/>
          <p:nvPr/>
        </p:nvSpPr>
        <p:spPr>
          <a:xfrm>
            <a:off x="8015709" y="3789041"/>
            <a:ext cx="2542131" cy="584775"/>
          </a:xfrm>
          <a:prstGeom prst="rect">
            <a:avLst/>
          </a:prstGeom>
          <a:noFill/>
        </p:spPr>
        <p:txBody>
          <a:bodyPr wrap="square" lIns="91440" tIns="45720" rIns="91440" bIns="45720">
            <a:spAutoFit/>
          </a:bodyPr>
          <a:lstStyle/>
          <a:p>
            <a:pPr algn="ctr"/>
            <a:r>
              <a:rPr lang="en-US" sz="3200" b="1" cap="all" dirty="0">
                <a:ln w="9000" cmpd="sng">
                  <a:solidFill>
                    <a:schemeClr val="accent4">
                      <a:shade val="50000"/>
                      <a:satMod val="120000"/>
                    </a:schemeClr>
                  </a:solidFill>
                  <a:prstDash val="solid"/>
                </a:ln>
                <a:solidFill>
                  <a:srgbClr val="FF6600"/>
                </a:solidFill>
                <a:effectLst>
                  <a:reflection blurRad="12700" stA="28000" endPos="45000" dist="1000" dir="5400000" sy="-100000" algn="bl" rotWithShape="0"/>
                </a:effectLst>
                <a:latin typeface="Century Gothic" pitchFamily="34" charset="0"/>
              </a:rPr>
              <a:t>MICE</a:t>
            </a:r>
          </a:p>
        </p:txBody>
      </p:sp>
      <p:grpSp>
        <p:nvGrpSpPr>
          <p:cNvPr id="2" name="Group 38"/>
          <p:cNvGrpSpPr>
            <a:grpSpLocks noChangeAspect="1"/>
          </p:cNvGrpSpPr>
          <p:nvPr/>
        </p:nvGrpSpPr>
        <p:grpSpPr>
          <a:xfrm>
            <a:off x="1524001" y="476672"/>
            <a:ext cx="9147683" cy="5040560"/>
            <a:chOff x="35496" y="44624"/>
            <a:chExt cx="8363595" cy="4608512"/>
          </a:xfrm>
        </p:grpSpPr>
        <p:pic>
          <p:nvPicPr>
            <p:cNvPr id="8" name="Picture 2" descr="MFR_Eva_Modelcomplex_08a"/>
            <p:cNvPicPr>
              <a:picLocks noChangeAspect="1" noChangeArrowheads="1"/>
            </p:cNvPicPr>
            <p:nvPr/>
          </p:nvPicPr>
          <p:blipFill>
            <a:blip r:embed="rId3" cstate="print"/>
            <a:srcRect/>
            <a:stretch>
              <a:fillRect/>
            </a:stretch>
          </p:blipFill>
          <p:spPr bwMode="auto">
            <a:xfrm>
              <a:off x="35496" y="44624"/>
              <a:ext cx="8363595" cy="4608512"/>
            </a:xfrm>
            <a:prstGeom prst="rect">
              <a:avLst/>
            </a:prstGeom>
            <a:noFill/>
            <a:ln w="9525">
              <a:noFill/>
              <a:miter lim="800000"/>
              <a:headEnd/>
              <a:tailEnd/>
            </a:ln>
          </p:spPr>
        </p:pic>
        <p:grpSp>
          <p:nvGrpSpPr>
            <p:cNvPr id="3" name="Group 36"/>
            <p:cNvGrpSpPr/>
            <p:nvPr/>
          </p:nvGrpSpPr>
          <p:grpSpPr>
            <a:xfrm>
              <a:off x="1421866" y="476672"/>
              <a:ext cx="4878326" cy="2792468"/>
              <a:chOff x="1421866" y="476672"/>
              <a:chExt cx="4878326" cy="2792468"/>
            </a:xfrm>
          </p:grpSpPr>
          <p:sp>
            <p:nvSpPr>
              <p:cNvPr id="21" name="Rectangle 20"/>
              <p:cNvSpPr/>
              <p:nvPr/>
            </p:nvSpPr>
            <p:spPr>
              <a:xfrm>
                <a:off x="1421866" y="620688"/>
                <a:ext cx="36004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22"/>
              <p:cNvSpPr/>
              <p:nvPr/>
            </p:nvSpPr>
            <p:spPr>
              <a:xfrm>
                <a:off x="1435922" y="2989492"/>
                <a:ext cx="360040" cy="279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p:cNvSpPr/>
              <p:nvPr/>
            </p:nvSpPr>
            <p:spPr>
              <a:xfrm>
                <a:off x="2184978" y="1844824"/>
                <a:ext cx="36004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p:cNvSpPr/>
              <p:nvPr/>
            </p:nvSpPr>
            <p:spPr>
              <a:xfrm>
                <a:off x="2699792" y="1578308"/>
                <a:ext cx="360040" cy="279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p:cNvSpPr/>
              <p:nvPr/>
            </p:nvSpPr>
            <p:spPr>
              <a:xfrm>
                <a:off x="3347864" y="980728"/>
                <a:ext cx="36004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p:cNvSpPr/>
              <p:nvPr/>
            </p:nvSpPr>
            <p:spPr>
              <a:xfrm>
                <a:off x="3275856" y="1556792"/>
                <a:ext cx="36004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Rectangle 29"/>
              <p:cNvSpPr/>
              <p:nvPr/>
            </p:nvSpPr>
            <p:spPr>
              <a:xfrm>
                <a:off x="4222718" y="1434292"/>
                <a:ext cx="36004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Rectangle 30"/>
              <p:cNvSpPr/>
              <p:nvPr/>
            </p:nvSpPr>
            <p:spPr>
              <a:xfrm>
                <a:off x="5004048" y="692696"/>
                <a:ext cx="36004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p:cNvSpPr/>
              <p:nvPr/>
            </p:nvSpPr>
            <p:spPr>
              <a:xfrm>
                <a:off x="5940152" y="476672"/>
                <a:ext cx="36004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Oval 32"/>
              <p:cNvSpPr/>
              <p:nvPr/>
            </p:nvSpPr>
            <p:spPr>
              <a:xfrm>
                <a:off x="2771800" y="2636912"/>
                <a:ext cx="288032"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Oval 34"/>
              <p:cNvSpPr/>
              <p:nvPr/>
            </p:nvSpPr>
            <p:spPr>
              <a:xfrm>
                <a:off x="4716016" y="1628800"/>
                <a:ext cx="288032"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Oval 35"/>
              <p:cNvSpPr/>
              <p:nvPr/>
            </p:nvSpPr>
            <p:spPr>
              <a:xfrm>
                <a:off x="5911176" y="2161832"/>
                <a:ext cx="288032"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pic>
        <p:nvPicPr>
          <p:cNvPr id="34" name="Picture 33" descr="tom-cat2.jpg"/>
          <p:cNvPicPr>
            <a:picLocks noChangeAspect="1"/>
          </p:cNvPicPr>
          <p:nvPr/>
        </p:nvPicPr>
        <p:blipFill>
          <a:blip r:embed="rId4" cstate="print"/>
          <a:srcRect l="35825" r="26375"/>
          <a:stretch>
            <a:fillRect/>
          </a:stretch>
        </p:blipFill>
        <p:spPr>
          <a:xfrm>
            <a:off x="9336360" y="44624"/>
            <a:ext cx="864096" cy="1828800"/>
          </a:xfrm>
          <a:prstGeom prst="rect">
            <a:avLst/>
          </a:prstGeom>
        </p:spPr>
      </p:pic>
      <p:sp>
        <p:nvSpPr>
          <p:cNvPr id="15" name="TextBox 14"/>
          <p:cNvSpPr txBox="1"/>
          <p:nvPr/>
        </p:nvSpPr>
        <p:spPr>
          <a:xfrm>
            <a:off x="7824192" y="260648"/>
            <a:ext cx="1780032" cy="523220"/>
          </a:xfrm>
          <a:prstGeom prst="rect">
            <a:avLst/>
          </a:prstGeom>
          <a:noFill/>
        </p:spPr>
        <p:txBody>
          <a:bodyPr wrap="square" rtlCol="0">
            <a:spAutoFit/>
          </a:bodyPr>
          <a:lstStyle/>
          <a:p>
            <a:r>
              <a:rPr lang="en-AU" dirty="0">
                <a:solidFill>
                  <a:srgbClr val="7030A0"/>
                </a:solidFill>
                <a:effectLst>
                  <a:outerShdw blurRad="38100" dist="38100" dir="2700000" algn="tl">
                    <a:srgbClr val="000000">
                      <a:alpha val="43137"/>
                    </a:srgbClr>
                  </a:outerShdw>
                </a:effectLst>
                <a:latin typeface="Century Gothic" pitchFamily="34" charset="0"/>
              </a:rPr>
              <a:t>CATS (Complex Assess Tools)</a:t>
            </a:r>
          </a:p>
        </p:txBody>
      </p:sp>
      <p:sp>
        <p:nvSpPr>
          <p:cNvPr id="10" name="TextBox 9"/>
          <p:cNvSpPr txBox="1"/>
          <p:nvPr/>
        </p:nvSpPr>
        <p:spPr>
          <a:xfrm>
            <a:off x="4295801" y="6596390"/>
            <a:ext cx="3140969" cy="261610"/>
          </a:xfrm>
          <a:prstGeom prst="rect">
            <a:avLst/>
          </a:prstGeom>
          <a:noFill/>
        </p:spPr>
        <p:txBody>
          <a:bodyPr wrap="square" rtlCol="0">
            <a:spAutoFit/>
          </a:bodyPr>
          <a:lstStyle/>
          <a:p>
            <a:r>
              <a:rPr lang="en-AU" sz="1100" i="1" dirty="0">
                <a:latin typeface="Century Gothic" pitchFamily="34" charset="0"/>
              </a:rPr>
              <a:t>Ref: Plaganyi et al 2011 Mar. </a:t>
            </a:r>
            <a:r>
              <a:rPr lang="en-AU" sz="1100" i="1" dirty="0" err="1">
                <a:latin typeface="Century Gothic" pitchFamily="34" charset="0"/>
              </a:rPr>
              <a:t>Freshw</a:t>
            </a:r>
            <a:r>
              <a:rPr lang="en-AU" sz="1100" i="1" dirty="0">
                <a:latin typeface="Century Gothic" pitchFamily="34" charset="0"/>
              </a:rPr>
              <a:t>. Res.</a:t>
            </a:r>
          </a:p>
        </p:txBody>
      </p:sp>
      <p:sp>
        <p:nvSpPr>
          <p:cNvPr id="20" name="TextBox 19"/>
          <p:cNvSpPr txBox="1"/>
          <p:nvPr/>
        </p:nvSpPr>
        <p:spPr>
          <a:xfrm>
            <a:off x="8688288" y="5192033"/>
            <a:ext cx="1944216" cy="1169551"/>
          </a:xfrm>
          <a:prstGeom prst="rect">
            <a:avLst/>
          </a:prstGeom>
          <a:noFill/>
        </p:spPr>
        <p:txBody>
          <a:bodyPr wrap="square" rtlCol="0">
            <a:spAutoFit/>
          </a:bodyPr>
          <a:lstStyle/>
          <a:p>
            <a:r>
              <a:rPr lang="en-AU" b="1" dirty="0">
                <a:solidFill>
                  <a:srgbClr val="FF6600"/>
                </a:solidFill>
                <a:latin typeface="Century Gothic" pitchFamily="34" charset="0"/>
              </a:rPr>
              <a:t>M</a:t>
            </a:r>
            <a:r>
              <a:rPr lang="en-AU" dirty="0">
                <a:latin typeface="Century Gothic" pitchFamily="34" charset="0"/>
              </a:rPr>
              <a:t>odels of </a:t>
            </a:r>
            <a:r>
              <a:rPr lang="en-AU" b="1" dirty="0">
                <a:solidFill>
                  <a:srgbClr val="FF6600"/>
                </a:solidFill>
                <a:latin typeface="Century Gothic" pitchFamily="34" charset="0"/>
              </a:rPr>
              <a:t>I</a:t>
            </a:r>
            <a:r>
              <a:rPr lang="en-AU" dirty="0">
                <a:latin typeface="Century Gothic" pitchFamily="34" charset="0"/>
              </a:rPr>
              <a:t>ntermediate </a:t>
            </a:r>
            <a:r>
              <a:rPr lang="en-AU" b="1" dirty="0">
                <a:solidFill>
                  <a:srgbClr val="FF6600"/>
                </a:solidFill>
                <a:latin typeface="Century Gothic" pitchFamily="34" charset="0"/>
              </a:rPr>
              <a:t>C</a:t>
            </a:r>
            <a:r>
              <a:rPr lang="en-AU" dirty="0">
                <a:latin typeface="Century Gothic" pitchFamily="34" charset="0"/>
              </a:rPr>
              <a:t>omplexity for </a:t>
            </a:r>
            <a:r>
              <a:rPr lang="en-AU" b="1" dirty="0">
                <a:solidFill>
                  <a:srgbClr val="FF6600"/>
                </a:solidFill>
                <a:latin typeface="Century Gothic" pitchFamily="34" charset="0"/>
              </a:rPr>
              <a:t>E</a:t>
            </a:r>
            <a:r>
              <a:rPr lang="en-AU" dirty="0">
                <a:latin typeface="Century Gothic" pitchFamily="34" charset="0"/>
              </a:rPr>
              <a:t>cosystem assessments</a:t>
            </a:r>
          </a:p>
        </p:txBody>
      </p:sp>
      <p:pic>
        <p:nvPicPr>
          <p:cNvPr id="29" name="Content Placeholder 28" descr="Jerry2.png"/>
          <p:cNvPicPr>
            <a:picLocks noGrp="1" noChangeAspect="1"/>
          </p:cNvPicPr>
          <p:nvPr>
            <p:ph idx="1"/>
          </p:nvPr>
        </p:nvPicPr>
        <p:blipFill>
          <a:blip r:embed="rId5" cstate="print"/>
          <a:srcRect r="15463"/>
          <a:stretch>
            <a:fillRect/>
          </a:stretch>
        </p:blipFill>
        <p:spPr>
          <a:xfrm>
            <a:off x="7464152" y="5221312"/>
            <a:ext cx="1224136" cy="1448048"/>
          </a:xfrm>
        </p:spPr>
      </p:pic>
      <p:cxnSp>
        <p:nvCxnSpPr>
          <p:cNvPr id="24" name="Straight Connector 23"/>
          <p:cNvCxnSpPr/>
          <p:nvPr/>
        </p:nvCxnSpPr>
        <p:spPr>
          <a:xfrm>
            <a:off x="6816080" y="2924944"/>
            <a:ext cx="720080" cy="2520280"/>
          </a:xfrm>
          <a:prstGeom prst="line">
            <a:avLst/>
          </a:prstGeom>
          <a:ln w="63500">
            <a:solidFill>
              <a:srgbClr val="EE852E"/>
            </a:solidFill>
            <a:headEnd type="stealth" w="med" len="lg"/>
          </a:ln>
        </p:spPr>
        <p:style>
          <a:lnRef idx="1">
            <a:schemeClr val="accent1"/>
          </a:lnRef>
          <a:fillRef idx="0">
            <a:schemeClr val="accent1"/>
          </a:fillRef>
          <a:effectRef idx="0">
            <a:schemeClr val="accent1"/>
          </a:effectRef>
          <a:fontRef idx="minor">
            <a:schemeClr val="tx1"/>
          </a:fontRef>
        </p:style>
      </p:cxnSp>
      <p:pic>
        <p:nvPicPr>
          <p:cNvPr id="38" name="Picture 37" descr="ratatouille.jpg"/>
          <p:cNvPicPr>
            <a:picLocks noChangeAspect="1"/>
          </p:cNvPicPr>
          <p:nvPr/>
        </p:nvPicPr>
        <p:blipFill>
          <a:blip r:embed="rId6" cstate="print"/>
          <a:stretch>
            <a:fillRect/>
          </a:stretch>
        </p:blipFill>
        <p:spPr>
          <a:xfrm>
            <a:off x="1643484" y="4941169"/>
            <a:ext cx="1284164" cy="1630685"/>
          </a:xfrm>
          <a:prstGeom prst="rect">
            <a:avLst/>
          </a:prstGeom>
        </p:spPr>
      </p:pic>
      <p:sp>
        <p:nvSpPr>
          <p:cNvPr id="16" name="TextBox 15"/>
          <p:cNvSpPr txBox="1"/>
          <p:nvPr/>
        </p:nvSpPr>
        <p:spPr>
          <a:xfrm>
            <a:off x="2711624" y="5657671"/>
            <a:ext cx="2088232" cy="523220"/>
          </a:xfrm>
          <a:prstGeom prst="rect">
            <a:avLst/>
          </a:prstGeom>
          <a:noFill/>
        </p:spPr>
        <p:txBody>
          <a:bodyPr wrap="square" rtlCol="0">
            <a:spAutoFit/>
          </a:bodyPr>
          <a:lstStyle/>
          <a:p>
            <a:r>
              <a:rPr lang="en-AU" dirty="0">
                <a:solidFill>
                  <a:srgbClr val="FFC000"/>
                </a:solidFill>
                <a:effectLst>
                  <a:outerShdw blurRad="38100" dist="38100" dir="2700000" algn="tl">
                    <a:srgbClr val="000000">
                      <a:alpha val="43137"/>
                    </a:srgbClr>
                  </a:outerShdw>
                </a:effectLst>
                <a:latin typeface="Century Gothic" pitchFamily="34" charset="0"/>
              </a:rPr>
              <a:t>RATS (Relegate All Top Species)</a:t>
            </a:r>
          </a:p>
        </p:txBody>
      </p:sp>
      <p:sp>
        <p:nvSpPr>
          <p:cNvPr id="7" name="Slide Number Placeholder 6"/>
          <p:cNvSpPr>
            <a:spLocks noGrp="1"/>
          </p:cNvSpPr>
          <p:nvPr>
            <p:ph type="sldNum" idx="12"/>
          </p:nvPr>
        </p:nvSpPr>
        <p:spPr/>
        <p:txBody>
          <a:bodyPr/>
          <a:lstStyle/>
          <a:p>
            <a:pPr marL="0" lvl="0" indent="0">
              <a:spcBef>
                <a:spcPts val="0"/>
              </a:spcBef>
              <a:buSzPct val="25000"/>
              <a:buNone/>
            </a:pPr>
            <a:fld id="{00000000-1234-1234-1234-123412341234}" type="slidenum">
              <a:rPr lang="en-AU" smtClean="0"/>
              <a:t>3</a:t>
            </a:fld>
            <a:endParaRPr lang="en-AU"/>
          </a:p>
        </p:txBody>
      </p:sp>
    </p:spTree>
    <p:extLst>
      <p:ext uri="{BB962C8B-B14F-4D97-AF65-F5344CB8AC3E}">
        <p14:creationId xmlns:p14="http://schemas.microsoft.com/office/powerpoint/2010/main" val="194262955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spcBef>
                <a:spcPts val="0"/>
              </a:spcBef>
              <a:buSzPct val="25000"/>
              <a:buNone/>
            </a:pPr>
            <a:fld id="{00000000-1234-1234-1234-123412341234}" type="slidenum">
              <a:rPr lang="en-AU" smtClean="0"/>
              <a:t>30</a:t>
            </a:fld>
            <a:endParaRPr lang="en-AU"/>
          </a:p>
        </p:txBody>
      </p:sp>
      <p:sp>
        <p:nvSpPr>
          <p:cNvPr id="3" name="TextBox 2"/>
          <p:cNvSpPr txBox="1"/>
          <p:nvPr/>
        </p:nvSpPr>
        <p:spPr>
          <a:xfrm>
            <a:off x="509286" y="915363"/>
            <a:ext cx="5937813" cy="5570756"/>
          </a:xfrm>
          <a:prstGeom prst="rect">
            <a:avLst/>
          </a:prstGeom>
          <a:noFill/>
        </p:spPr>
        <p:txBody>
          <a:bodyPr wrap="square" rtlCol="0">
            <a:spAutoFit/>
          </a:bodyPr>
          <a:lstStyle/>
          <a:p>
            <a:r>
              <a:rPr lang="en-AU" sz="2800" dirty="0" smtClean="0"/>
              <a:t>Key sensitivities</a:t>
            </a:r>
          </a:p>
          <a:p>
            <a:endParaRPr lang="en-AU" sz="2800" dirty="0"/>
          </a:p>
          <a:p>
            <a:r>
              <a:rPr lang="en-AU" sz="2400" dirty="0" smtClean="0"/>
              <a:t>Focus for sensitivity was on whether the </a:t>
            </a:r>
            <a:r>
              <a:rPr lang="en-AU" sz="2400" b="1" dirty="0" smtClean="0"/>
              <a:t>difference</a:t>
            </a:r>
            <a:r>
              <a:rPr lang="en-AU" sz="2400" dirty="0" smtClean="0"/>
              <a:t> between the with- and without- fishing scenario results changed. The most important factors were:</a:t>
            </a:r>
          </a:p>
          <a:p>
            <a:endParaRPr lang="en-AU" sz="2400" dirty="0"/>
          </a:p>
          <a:p>
            <a:pPr marL="342900" indent="-342900">
              <a:buFont typeface="Arial" panose="020B0604020202020204" pitchFamily="34" charset="0"/>
              <a:buChar char="•"/>
            </a:pPr>
            <a:r>
              <a:rPr lang="en-AU" sz="2000" dirty="0" smtClean="0"/>
              <a:t>The parameters of the relationship between prey abundance and breeding success.</a:t>
            </a:r>
          </a:p>
          <a:p>
            <a:pPr marL="342900" indent="-342900">
              <a:buFont typeface="Arial" panose="020B0604020202020204" pitchFamily="34" charset="0"/>
              <a:buChar char="•"/>
            </a:pPr>
            <a:r>
              <a:rPr lang="en-AU" sz="2000" dirty="0" smtClean="0"/>
              <a:t>Whether prey abundance impacts breeding success or survival.</a:t>
            </a:r>
          </a:p>
          <a:p>
            <a:pPr marL="342900" indent="-342900">
              <a:buFont typeface="Arial" panose="020B0604020202020204" pitchFamily="34" charset="0"/>
              <a:buChar char="•"/>
            </a:pPr>
            <a:r>
              <a:rPr lang="en-AU" sz="2000" dirty="0" smtClean="0"/>
              <a:t>The intrinsic growth rate of the predators.</a:t>
            </a:r>
          </a:p>
          <a:p>
            <a:pPr marL="342900" indent="-342900">
              <a:buFont typeface="Arial" panose="020B0604020202020204" pitchFamily="34" charset="0"/>
              <a:buChar char="•"/>
            </a:pPr>
            <a:r>
              <a:rPr lang="en-AU" sz="2000" dirty="0" smtClean="0"/>
              <a:t>Whether or not recruitment changes in a regime-like manner.</a:t>
            </a:r>
          </a:p>
          <a:p>
            <a:pPr marL="342900" indent="-342900">
              <a:buFont typeface="Arial" panose="020B0604020202020204" pitchFamily="34" charset="0"/>
              <a:buChar char="•"/>
            </a:pPr>
            <a:r>
              <a:rPr lang="en-AU" sz="2000" dirty="0" smtClean="0"/>
              <a:t>Whether or not anchovy recruitment is correlated with that of sardine.</a:t>
            </a:r>
            <a:endParaRPr lang="en-AU"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2475" y="2213687"/>
            <a:ext cx="4011324" cy="3004621"/>
          </a:xfrm>
          <a:prstGeom prst="rect">
            <a:avLst/>
          </a:prstGeom>
        </p:spPr>
      </p:pic>
    </p:spTree>
    <p:extLst>
      <p:ext uri="{BB962C8B-B14F-4D97-AF65-F5344CB8AC3E}">
        <p14:creationId xmlns:p14="http://schemas.microsoft.com/office/powerpoint/2010/main" val="21001478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467167" y="2021772"/>
            <a:ext cx="9144000" cy="2387600"/>
          </a:xfrm>
        </p:spPr>
        <p:txBody>
          <a:bodyPr/>
          <a:lstStyle/>
          <a:p>
            <a:r>
              <a:rPr lang="en-AU" sz="5000" dirty="0" smtClean="0"/>
              <a:t>Broader Implications</a:t>
            </a:r>
            <a:endParaRPr lang="en-AU" sz="5000" dirty="0"/>
          </a:p>
        </p:txBody>
      </p:sp>
      <p:sp>
        <p:nvSpPr>
          <p:cNvPr id="4" name="Slide Number Placeholder 3"/>
          <p:cNvSpPr>
            <a:spLocks noGrp="1"/>
          </p:cNvSpPr>
          <p:nvPr>
            <p:ph type="sldNum" idx="12"/>
          </p:nvPr>
        </p:nvSpPr>
        <p:spPr/>
        <p:txBody>
          <a:bodyPr/>
          <a:lstStyle/>
          <a:p>
            <a:pPr marL="0" lvl="0" indent="0">
              <a:spcBef>
                <a:spcPts val="0"/>
              </a:spcBef>
              <a:buSzPct val="25000"/>
              <a:buNone/>
            </a:pPr>
            <a:fld id="{00000000-1234-1234-1234-123412341234}" type="slidenum">
              <a:rPr lang="en-AU" smtClean="0"/>
              <a:t>31</a:t>
            </a:fld>
            <a:endParaRPr lang="en-AU"/>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353" y="278009"/>
            <a:ext cx="3481342" cy="319866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9639" y="70603"/>
            <a:ext cx="3912433" cy="2934325"/>
          </a:xfrm>
          <a:prstGeom prst="rect">
            <a:avLst/>
          </a:prstGeom>
        </p:spPr>
      </p:pic>
    </p:spTree>
    <p:extLst>
      <p:ext uri="{BB962C8B-B14F-4D97-AF65-F5344CB8AC3E}">
        <p14:creationId xmlns:p14="http://schemas.microsoft.com/office/powerpoint/2010/main" val="23503345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sz="4000" b="1" dirty="0" smtClean="0"/>
              <a:t>General Context (Multi-model inference)</a:t>
            </a:r>
            <a:endParaRPr lang="en-AU" sz="4000" b="1" dirty="0"/>
          </a:p>
        </p:txBody>
      </p:sp>
      <p:sp>
        <p:nvSpPr>
          <p:cNvPr id="4" name="Slide Number Placeholder 3"/>
          <p:cNvSpPr>
            <a:spLocks noGrp="1"/>
          </p:cNvSpPr>
          <p:nvPr>
            <p:ph type="sldNum" idx="12"/>
          </p:nvPr>
        </p:nvSpPr>
        <p:spPr/>
        <p:txBody>
          <a:bodyPr/>
          <a:lstStyle/>
          <a:p>
            <a:pPr marL="0" lvl="0" indent="0">
              <a:spcBef>
                <a:spcPts val="0"/>
              </a:spcBef>
              <a:buSzPct val="25000"/>
              <a:buNone/>
            </a:pPr>
            <a:fld id="{00000000-1234-1234-1234-123412341234}" type="slidenum">
              <a:rPr lang="en-AU" smtClean="0"/>
              <a:t>32</a:t>
            </a:fld>
            <a:endParaRPr lang="en-AU"/>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9117" y="1912119"/>
            <a:ext cx="4838571" cy="3632154"/>
          </a:xfrm>
          <a:prstGeom prst="rect">
            <a:avLst/>
          </a:prstGeom>
        </p:spPr>
      </p:pic>
      <p:sp>
        <p:nvSpPr>
          <p:cNvPr id="7" name="TextBox 6"/>
          <p:cNvSpPr txBox="1"/>
          <p:nvPr/>
        </p:nvSpPr>
        <p:spPr>
          <a:xfrm>
            <a:off x="486136" y="2095018"/>
            <a:ext cx="6180881" cy="3046988"/>
          </a:xfrm>
          <a:prstGeom prst="rect">
            <a:avLst/>
          </a:prstGeom>
          <a:noFill/>
        </p:spPr>
        <p:txBody>
          <a:bodyPr wrap="square" rtlCol="0">
            <a:spAutoFit/>
          </a:bodyPr>
          <a:lstStyle/>
          <a:p>
            <a:r>
              <a:rPr lang="en-AU" sz="2400" dirty="0" smtClean="0"/>
              <a:t>The OMF is comparing four types of models for the CCE:</a:t>
            </a:r>
          </a:p>
          <a:p>
            <a:pPr marL="342900" indent="-342900">
              <a:buFont typeface="Arial" panose="020B0604020202020204" pitchFamily="34" charset="0"/>
              <a:buChar char="•"/>
            </a:pPr>
            <a:r>
              <a:rPr lang="en-AU" sz="2400" dirty="0" smtClean="0"/>
              <a:t>This model (a MICE)</a:t>
            </a:r>
          </a:p>
          <a:p>
            <a:pPr marL="342900" indent="-342900">
              <a:buFont typeface="Arial" panose="020B0604020202020204" pitchFamily="34" charset="0"/>
              <a:buChar char="•"/>
            </a:pPr>
            <a:r>
              <a:rPr lang="en-AU" sz="2400" dirty="0" smtClean="0"/>
              <a:t>The single-species model developed to evaluate control rules for the PFMC</a:t>
            </a:r>
          </a:p>
          <a:p>
            <a:pPr marL="342900" indent="-342900">
              <a:buFont typeface="Arial" panose="020B0604020202020204" pitchFamily="34" charset="0"/>
              <a:buChar char="•"/>
            </a:pPr>
            <a:r>
              <a:rPr lang="en-AU" sz="2400" dirty="0" smtClean="0"/>
              <a:t>An Atlantis model</a:t>
            </a:r>
          </a:p>
          <a:p>
            <a:pPr marL="342900" indent="-342900">
              <a:buFont typeface="Arial" panose="020B0604020202020204" pitchFamily="34" charset="0"/>
              <a:buChar char="•"/>
            </a:pPr>
            <a:r>
              <a:rPr lang="en-AU" sz="2400" dirty="0" smtClean="0"/>
              <a:t>A tightly-coupled climate-to-fishery model.</a:t>
            </a:r>
            <a:endParaRPr lang="en-AU" sz="2400" dirty="0"/>
          </a:p>
        </p:txBody>
      </p:sp>
    </p:spTree>
    <p:extLst>
      <p:ext uri="{BB962C8B-B14F-4D97-AF65-F5344CB8AC3E}">
        <p14:creationId xmlns:p14="http://schemas.microsoft.com/office/powerpoint/2010/main" val="17239305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sz="4000" dirty="0" smtClean="0"/>
              <a:t>On the Design of CCE Ecosystem Models</a:t>
            </a:r>
            <a:endParaRPr lang="en-AU" sz="4000" dirty="0"/>
          </a:p>
        </p:txBody>
      </p:sp>
      <p:sp>
        <p:nvSpPr>
          <p:cNvPr id="3" name="Slide Number Placeholder 2"/>
          <p:cNvSpPr>
            <a:spLocks noGrp="1"/>
          </p:cNvSpPr>
          <p:nvPr>
            <p:ph type="sldNum" idx="12"/>
          </p:nvPr>
        </p:nvSpPr>
        <p:spPr/>
        <p:txBody>
          <a:bodyPr/>
          <a:lstStyle/>
          <a:p>
            <a:pPr marL="0" lvl="0" indent="0">
              <a:spcBef>
                <a:spcPts val="0"/>
              </a:spcBef>
              <a:buSzPct val="25000"/>
              <a:buNone/>
            </a:pPr>
            <a:fld id="{00000000-1234-1234-1234-123412341234}" type="slidenum">
              <a:rPr lang="en-AU" smtClean="0"/>
              <a:t>33</a:t>
            </a:fld>
            <a:endParaRPr lang="en-AU"/>
          </a:p>
        </p:txBody>
      </p:sp>
      <p:sp>
        <p:nvSpPr>
          <p:cNvPr id="6" name="TextBox 5"/>
          <p:cNvSpPr txBox="1"/>
          <p:nvPr/>
        </p:nvSpPr>
        <p:spPr>
          <a:xfrm>
            <a:off x="335664" y="1987246"/>
            <a:ext cx="6724893" cy="4524315"/>
          </a:xfrm>
          <a:prstGeom prst="rect">
            <a:avLst/>
          </a:prstGeom>
          <a:noFill/>
        </p:spPr>
        <p:txBody>
          <a:bodyPr wrap="square" rtlCol="0">
            <a:spAutoFit/>
          </a:bodyPr>
          <a:lstStyle/>
          <a:p>
            <a:pPr marL="285750" indent="-285750">
              <a:buFont typeface="Arial" panose="020B0604020202020204" pitchFamily="34" charset="0"/>
              <a:buChar char="•"/>
            </a:pPr>
            <a:r>
              <a:rPr lang="en-AU" sz="2400" dirty="0" smtClean="0"/>
              <a:t>Compare the results of projections to a “no fishing” scenario, especially when accounting for parameter and model uncertainty</a:t>
            </a:r>
          </a:p>
          <a:p>
            <a:pPr marL="285750" indent="-285750">
              <a:buFont typeface="Arial" panose="020B0604020202020204" pitchFamily="34" charset="0"/>
              <a:buChar char="•"/>
            </a:pPr>
            <a:endParaRPr lang="en-AU" sz="2400" dirty="0" smtClean="0"/>
          </a:p>
          <a:p>
            <a:pPr marL="285750" indent="-285750">
              <a:buFont typeface="Arial" panose="020B0604020202020204" pitchFamily="34" charset="0"/>
              <a:buChar char="•"/>
            </a:pPr>
            <a:r>
              <a:rPr lang="en-AU" sz="2400" dirty="0" smtClean="0"/>
              <a:t>Including variation on prey abundance due to regime-like effects is critical.</a:t>
            </a:r>
          </a:p>
          <a:p>
            <a:pPr marL="285750" indent="-285750">
              <a:buFont typeface="Arial" panose="020B0604020202020204" pitchFamily="34" charset="0"/>
              <a:buChar char="•"/>
            </a:pPr>
            <a:endParaRPr lang="en-AU" sz="2400" dirty="0" smtClean="0"/>
          </a:p>
          <a:p>
            <a:pPr marL="285750" indent="-285750">
              <a:buFont typeface="Arial" panose="020B0604020202020204" pitchFamily="34" charset="0"/>
              <a:buChar char="•"/>
            </a:pPr>
            <a:r>
              <a:rPr lang="en-AU" sz="2400" dirty="0" smtClean="0"/>
              <a:t>Conducting projections for a single set of parameters only is insufficient.</a:t>
            </a:r>
          </a:p>
          <a:p>
            <a:pPr marL="285750" indent="-285750">
              <a:buFont typeface="Arial" panose="020B0604020202020204" pitchFamily="34" charset="0"/>
              <a:buChar char="•"/>
            </a:pPr>
            <a:endParaRPr lang="en-AU" sz="2400" dirty="0"/>
          </a:p>
          <a:p>
            <a:pPr marL="285750" indent="-285750">
              <a:buFont typeface="Arial" panose="020B0604020202020204" pitchFamily="34" charset="0"/>
              <a:buChar char="•"/>
            </a:pPr>
            <a:r>
              <a:rPr lang="en-AU" sz="2400" dirty="0" smtClean="0"/>
              <a:t>The way the management system is implemented matters!</a:t>
            </a:r>
            <a:endParaRPr lang="en-AU"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6631" y="2365467"/>
            <a:ext cx="3742459" cy="3316103"/>
          </a:xfrm>
          <a:prstGeom prst="rect">
            <a:avLst/>
          </a:prstGeom>
        </p:spPr>
      </p:pic>
    </p:spTree>
    <p:extLst>
      <p:ext uri="{BB962C8B-B14F-4D97-AF65-F5344CB8AC3E}">
        <p14:creationId xmlns:p14="http://schemas.microsoft.com/office/powerpoint/2010/main" val="9493076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155" y="146696"/>
            <a:ext cx="10515599" cy="1325562"/>
          </a:xfrm>
        </p:spPr>
        <p:txBody>
          <a:bodyPr/>
          <a:lstStyle/>
          <a:p>
            <a:r>
              <a:rPr lang="en-AU" sz="4000" b="1" dirty="0" smtClean="0"/>
              <a:t>Review and Evaluation</a:t>
            </a:r>
            <a:endParaRPr lang="en-AU" sz="4000" b="1" dirty="0"/>
          </a:p>
        </p:txBody>
      </p:sp>
      <p:sp>
        <p:nvSpPr>
          <p:cNvPr id="3" name="Slide Number Placeholder 2"/>
          <p:cNvSpPr>
            <a:spLocks noGrp="1"/>
          </p:cNvSpPr>
          <p:nvPr>
            <p:ph type="sldNum" idx="12"/>
          </p:nvPr>
        </p:nvSpPr>
        <p:spPr/>
        <p:txBody>
          <a:bodyPr/>
          <a:lstStyle/>
          <a:p>
            <a:pPr marL="0" lvl="0" indent="0">
              <a:spcBef>
                <a:spcPts val="0"/>
              </a:spcBef>
              <a:buSzPct val="25000"/>
              <a:buNone/>
            </a:pPr>
            <a:fld id="{00000000-1234-1234-1234-123412341234}" type="slidenum">
              <a:rPr lang="en-AU" smtClean="0"/>
              <a:t>34</a:t>
            </a:fld>
            <a:endParaRPr lang="en-AU"/>
          </a:p>
        </p:txBody>
      </p:sp>
      <p:sp>
        <p:nvSpPr>
          <p:cNvPr id="4" name="Rectangle 3"/>
          <p:cNvSpPr/>
          <p:nvPr/>
        </p:nvSpPr>
        <p:spPr>
          <a:xfrm>
            <a:off x="345310" y="1472258"/>
            <a:ext cx="7594923" cy="4401205"/>
          </a:xfrm>
          <a:prstGeom prst="rect">
            <a:avLst/>
          </a:prstGeom>
        </p:spPr>
        <p:txBody>
          <a:bodyPr wrap="square">
            <a:spAutoFit/>
          </a:bodyPr>
          <a:lstStyle/>
          <a:p>
            <a:pPr marL="342900" lvl="0" indent="-342900" algn="just">
              <a:buFont typeface="+mj-lt"/>
              <a:buAutoNum type="arabicPeriod"/>
            </a:pPr>
            <a:r>
              <a:rPr lang="en-US" sz="2000" dirty="0">
                <a:latin typeface="Cambria" panose="02040503050406030204" pitchFamily="18" charset="0"/>
                <a:ea typeface="PMingLiU" panose="02020500000000000000" pitchFamily="18" charset="-120"/>
                <a:cs typeface="Times New Roman" panose="02020603050405020304" pitchFamily="18" charset="0"/>
              </a:rPr>
              <a:t>It must cover the entire range of the northern subpopulation of Pacific </a:t>
            </a:r>
            <a:r>
              <a:rPr lang="en-US" sz="2000" dirty="0" smtClean="0">
                <a:latin typeface="Cambria" panose="02040503050406030204" pitchFamily="18" charset="0"/>
                <a:ea typeface="PMingLiU" panose="02020500000000000000" pitchFamily="18" charset="-120"/>
                <a:cs typeface="Times New Roman" panose="02020603050405020304" pitchFamily="18" charset="0"/>
              </a:rPr>
              <a:t>sardine.</a:t>
            </a:r>
          </a:p>
          <a:p>
            <a:pPr marL="342900" lvl="0" indent="-342900" algn="just">
              <a:buFont typeface="+mj-lt"/>
              <a:buAutoNum type="arabicPeriod"/>
            </a:pPr>
            <a:endParaRPr lang="en-AU" sz="2000" dirty="0">
              <a:latin typeface="Cambria" panose="02040503050406030204" pitchFamily="18"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en-US" sz="2000" dirty="0">
                <a:latin typeface="Cambria" panose="02040503050406030204" pitchFamily="18" charset="0"/>
                <a:ea typeface="PMingLiU" panose="02020500000000000000" pitchFamily="18" charset="-120"/>
                <a:cs typeface="Times New Roman" panose="02020603050405020304" pitchFamily="18" charset="0"/>
              </a:rPr>
              <a:t>The fisheries in Mexico, California, the Pacific Northwest and Canada must be explicitly </a:t>
            </a:r>
            <a:r>
              <a:rPr lang="en-US" sz="2000" dirty="0" smtClean="0">
                <a:latin typeface="Cambria" panose="02040503050406030204" pitchFamily="18" charset="0"/>
                <a:ea typeface="PMingLiU" panose="02020500000000000000" pitchFamily="18" charset="-120"/>
                <a:cs typeface="Times New Roman" panose="02020603050405020304" pitchFamily="18" charset="0"/>
              </a:rPr>
              <a:t>represented.</a:t>
            </a:r>
          </a:p>
          <a:p>
            <a:pPr marL="342900" lvl="0" indent="-342900" algn="just">
              <a:buFont typeface="+mj-lt"/>
              <a:buAutoNum type="arabicPeriod"/>
            </a:pPr>
            <a:endParaRPr lang="en-AU" sz="2000" dirty="0">
              <a:latin typeface="Cambria" panose="02040503050406030204" pitchFamily="18"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en-US" sz="2000" dirty="0">
                <a:latin typeface="Cambria" panose="02040503050406030204" pitchFamily="18" charset="0"/>
                <a:ea typeface="PMingLiU" panose="02020500000000000000" pitchFamily="18" charset="-120"/>
                <a:cs typeface="Times New Roman" panose="02020603050405020304" pitchFamily="18" charset="0"/>
              </a:rPr>
              <a:t>The model </a:t>
            </a:r>
            <a:r>
              <a:rPr lang="en-US" sz="2000" dirty="0" err="1">
                <a:latin typeface="Cambria" panose="02040503050406030204" pitchFamily="18" charset="0"/>
                <a:ea typeface="PMingLiU" panose="02020500000000000000" pitchFamily="18" charset="-120"/>
                <a:cs typeface="Times New Roman" panose="02020603050405020304" pitchFamily="18" charset="0"/>
              </a:rPr>
              <a:t>hindcasts</a:t>
            </a:r>
            <a:r>
              <a:rPr lang="en-US" sz="2000" dirty="0">
                <a:latin typeface="Cambria" panose="02040503050406030204" pitchFamily="18" charset="0"/>
                <a:ea typeface="PMingLiU" panose="02020500000000000000" pitchFamily="18" charset="-120"/>
                <a:cs typeface="Times New Roman" panose="02020603050405020304" pitchFamily="18" charset="0"/>
              </a:rPr>
              <a:t> </a:t>
            </a:r>
            <a:r>
              <a:rPr lang="en-US" sz="2000" dirty="0" smtClean="0">
                <a:latin typeface="Cambria" panose="02040503050406030204" pitchFamily="18" charset="0"/>
                <a:ea typeface="PMingLiU" panose="02020500000000000000" pitchFamily="18" charset="-120"/>
                <a:cs typeface="Times New Roman" panose="02020603050405020304" pitchFamily="18" charset="0"/>
              </a:rPr>
              <a:t>must replicate </a:t>
            </a:r>
            <a:r>
              <a:rPr lang="en-US" sz="2000" dirty="0">
                <a:latin typeface="Cambria" panose="02040503050406030204" pitchFamily="18" charset="0"/>
                <a:ea typeface="PMingLiU" panose="02020500000000000000" pitchFamily="18" charset="-120"/>
                <a:cs typeface="Times New Roman" panose="02020603050405020304" pitchFamily="18" charset="0"/>
              </a:rPr>
              <a:t>the behavior of major ecosystem </a:t>
            </a:r>
            <a:r>
              <a:rPr lang="en-US" sz="2000" dirty="0" smtClean="0">
                <a:latin typeface="Cambria" panose="02040503050406030204" pitchFamily="18" charset="0"/>
                <a:ea typeface="PMingLiU" panose="02020500000000000000" pitchFamily="18" charset="-120"/>
                <a:cs typeface="Times New Roman" panose="02020603050405020304" pitchFamily="18" charset="0"/>
              </a:rPr>
              <a:t>components </a:t>
            </a:r>
            <a:r>
              <a:rPr lang="en-US" sz="2000" dirty="0">
                <a:latin typeface="Cambria" panose="02040503050406030204" pitchFamily="18" charset="0"/>
                <a:ea typeface="PMingLiU" panose="02020500000000000000" pitchFamily="18" charset="-120"/>
                <a:cs typeface="Times New Roman" panose="02020603050405020304" pitchFamily="18" charset="0"/>
              </a:rPr>
              <a:t>during 1930-present</a:t>
            </a:r>
            <a:r>
              <a:rPr lang="en-US" sz="2000" dirty="0" smtClean="0">
                <a:latin typeface="Cambria" panose="02040503050406030204" pitchFamily="18" charset="0"/>
                <a:ea typeface="PMingLiU" panose="02020500000000000000" pitchFamily="18" charset="-120"/>
                <a:cs typeface="Times New Roman" panose="02020603050405020304" pitchFamily="18" charset="0"/>
              </a:rPr>
              <a:t>.</a:t>
            </a:r>
          </a:p>
          <a:p>
            <a:pPr marL="342900" lvl="0" indent="-342900" algn="just">
              <a:buFont typeface="+mj-lt"/>
              <a:buAutoNum type="arabicPeriod"/>
            </a:pPr>
            <a:endParaRPr lang="en-AU" sz="2000" dirty="0">
              <a:latin typeface="Cambria" panose="02040503050406030204" pitchFamily="18"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en-US" sz="2000" dirty="0">
                <a:latin typeface="Cambria" panose="02040503050406030204" pitchFamily="18" charset="0"/>
                <a:ea typeface="PMingLiU" panose="02020500000000000000" pitchFamily="18" charset="-120"/>
                <a:cs typeface="Times New Roman" panose="02020603050405020304" pitchFamily="18" charset="0"/>
              </a:rPr>
              <a:t>The dynamics of sardine should be modeled to a level consistent with </a:t>
            </a:r>
            <a:r>
              <a:rPr lang="en-US" sz="2000" dirty="0" smtClean="0">
                <a:latin typeface="Cambria" panose="02040503050406030204" pitchFamily="18" charset="0"/>
                <a:ea typeface="PMingLiU" panose="02020500000000000000" pitchFamily="18" charset="-120"/>
                <a:cs typeface="Times New Roman" panose="02020603050405020304" pitchFamily="18" charset="0"/>
              </a:rPr>
              <a:t>evaluating </a:t>
            </a:r>
            <a:r>
              <a:rPr lang="en-US" sz="2000" dirty="0">
                <a:latin typeface="Cambria" panose="02040503050406030204" pitchFamily="18" charset="0"/>
                <a:ea typeface="PMingLiU" panose="02020500000000000000" pitchFamily="18" charset="-120"/>
                <a:cs typeface="Times New Roman" panose="02020603050405020304" pitchFamily="18" charset="0"/>
              </a:rPr>
              <a:t>a harvest control rule in a single-species context</a:t>
            </a:r>
            <a:r>
              <a:rPr lang="en-US" sz="2000" dirty="0" smtClean="0">
                <a:latin typeface="Cambria" panose="02040503050406030204" pitchFamily="18" charset="0"/>
                <a:ea typeface="PMingLiU" panose="02020500000000000000" pitchFamily="18" charset="-120"/>
                <a:cs typeface="Times New Roman" panose="02020603050405020304" pitchFamily="18" charset="0"/>
              </a:rPr>
              <a:t>.</a:t>
            </a:r>
          </a:p>
          <a:p>
            <a:pPr marL="342900" lvl="0" indent="-342900" algn="just">
              <a:buFont typeface="+mj-lt"/>
              <a:buAutoNum type="arabicPeriod"/>
            </a:pPr>
            <a:endParaRPr lang="en-AU" sz="2000" dirty="0">
              <a:latin typeface="Cambria" panose="02040503050406030204" pitchFamily="18"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en-US" sz="2000" dirty="0">
                <a:latin typeface="Cambria" panose="02040503050406030204" pitchFamily="18" charset="0"/>
                <a:ea typeface="PMingLiU" panose="02020500000000000000" pitchFamily="18" charset="-120"/>
                <a:cs typeface="Times New Roman" panose="02020603050405020304" pitchFamily="18" charset="0"/>
              </a:rPr>
              <a:t>Management of other groups in the </a:t>
            </a:r>
            <a:r>
              <a:rPr lang="en-US" sz="2000" dirty="0" smtClean="0">
                <a:latin typeface="Cambria" panose="02040503050406030204" pitchFamily="18" charset="0"/>
                <a:ea typeface="PMingLiU" panose="02020500000000000000" pitchFamily="18" charset="-120"/>
                <a:cs typeface="Times New Roman" panose="02020603050405020304" pitchFamily="18" charset="0"/>
              </a:rPr>
              <a:t>ecosystem </a:t>
            </a:r>
            <a:r>
              <a:rPr lang="en-US" sz="2000" dirty="0">
                <a:latin typeface="Cambria" panose="02040503050406030204" pitchFamily="18" charset="0"/>
                <a:ea typeface="PMingLiU" panose="02020500000000000000" pitchFamily="18" charset="-120"/>
                <a:cs typeface="Times New Roman" panose="02020603050405020304" pitchFamily="18" charset="0"/>
              </a:rPr>
              <a:t>should be based on the control rules actually in </a:t>
            </a:r>
            <a:r>
              <a:rPr lang="en-US" sz="2000" dirty="0" smtClean="0">
                <a:latin typeface="Cambria" panose="02040503050406030204" pitchFamily="18" charset="0"/>
                <a:ea typeface="PMingLiU" panose="02020500000000000000" pitchFamily="18" charset="-120"/>
                <a:cs typeface="Times New Roman" panose="02020603050405020304" pitchFamily="18" charset="0"/>
              </a:rPr>
              <a:t>place.</a:t>
            </a:r>
            <a:endParaRPr lang="en-AU" sz="2000" dirty="0">
              <a:latin typeface="Cambria" panose="02040503050406030204" pitchFamily="18" charset="0"/>
              <a:ea typeface="Calibri" panose="020F0502020204030204" pitchFamily="34" charset="0"/>
              <a:cs typeface="Times New Roman" panose="02020603050405020304" pitchFamily="18" charset="0"/>
            </a:endParaRPr>
          </a:p>
        </p:txBody>
      </p:sp>
      <p:sp>
        <p:nvSpPr>
          <p:cNvPr id="5" name="TextBox 4"/>
          <p:cNvSpPr txBox="1"/>
          <p:nvPr/>
        </p:nvSpPr>
        <p:spPr>
          <a:xfrm>
            <a:off x="9164281" y="1472258"/>
            <a:ext cx="803425" cy="523220"/>
          </a:xfrm>
          <a:prstGeom prst="rect">
            <a:avLst/>
          </a:prstGeom>
          <a:noFill/>
        </p:spPr>
        <p:txBody>
          <a:bodyPr wrap="none" rtlCol="0">
            <a:spAutoFit/>
          </a:bodyPr>
          <a:lstStyle/>
          <a:p>
            <a:r>
              <a:rPr lang="en-AU" sz="2800" dirty="0" smtClean="0">
                <a:solidFill>
                  <a:srgbClr val="92D050"/>
                </a:solidFill>
              </a:rPr>
              <a:t>Yes</a:t>
            </a:r>
            <a:endParaRPr lang="en-AU" sz="2800" dirty="0">
              <a:solidFill>
                <a:srgbClr val="92D050"/>
              </a:solidFill>
            </a:endParaRPr>
          </a:p>
        </p:txBody>
      </p:sp>
      <p:sp>
        <p:nvSpPr>
          <p:cNvPr id="6" name="TextBox 5"/>
          <p:cNvSpPr txBox="1"/>
          <p:nvPr/>
        </p:nvSpPr>
        <p:spPr>
          <a:xfrm>
            <a:off x="9164280" y="2274600"/>
            <a:ext cx="803425" cy="523220"/>
          </a:xfrm>
          <a:prstGeom prst="rect">
            <a:avLst/>
          </a:prstGeom>
          <a:noFill/>
        </p:spPr>
        <p:txBody>
          <a:bodyPr wrap="none" rtlCol="0">
            <a:spAutoFit/>
          </a:bodyPr>
          <a:lstStyle/>
          <a:p>
            <a:r>
              <a:rPr lang="en-AU" sz="2800" dirty="0" smtClean="0">
                <a:solidFill>
                  <a:srgbClr val="92D050"/>
                </a:solidFill>
              </a:rPr>
              <a:t>Yes</a:t>
            </a:r>
            <a:endParaRPr lang="en-AU" sz="2800" dirty="0">
              <a:solidFill>
                <a:srgbClr val="92D050"/>
              </a:solidFill>
            </a:endParaRPr>
          </a:p>
        </p:txBody>
      </p:sp>
      <p:sp>
        <p:nvSpPr>
          <p:cNvPr id="7" name="TextBox 6"/>
          <p:cNvSpPr txBox="1"/>
          <p:nvPr/>
        </p:nvSpPr>
        <p:spPr>
          <a:xfrm>
            <a:off x="9164279" y="4315475"/>
            <a:ext cx="803425" cy="523220"/>
          </a:xfrm>
          <a:prstGeom prst="rect">
            <a:avLst/>
          </a:prstGeom>
          <a:noFill/>
        </p:spPr>
        <p:txBody>
          <a:bodyPr wrap="none" rtlCol="0">
            <a:spAutoFit/>
          </a:bodyPr>
          <a:lstStyle/>
          <a:p>
            <a:r>
              <a:rPr lang="en-AU" sz="2800" dirty="0" smtClean="0">
                <a:solidFill>
                  <a:srgbClr val="92D050"/>
                </a:solidFill>
              </a:rPr>
              <a:t>Yes</a:t>
            </a:r>
            <a:endParaRPr lang="en-AU" sz="2800" dirty="0">
              <a:solidFill>
                <a:srgbClr val="92D050"/>
              </a:solidFill>
            </a:endParaRPr>
          </a:p>
        </p:txBody>
      </p:sp>
      <p:sp>
        <p:nvSpPr>
          <p:cNvPr id="8" name="TextBox 7"/>
          <p:cNvSpPr txBox="1"/>
          <p:nvPr/>
        </p:nvSpPr>
        <p:spPr>
          <a:xfrm>
            <a:off x="9103054" y="3295037"/>
            <a:ext cx="1463862" cy="523220"/>
          </a:xfrm>
          <a:prstGeom prst="rect">
            <a:avLst/>
          </a:prstGeom>
          <a:noFill/>
        </p:spPr>
        <p:txBody>
          <a:bodyPr wrap="none" rtlCol="0">
            <a:spAutoFit/>
          </a:bodyPr>
          <a:lstStyle/>
          <a:p>
            <a:r>
              <a:rPr lang="en-AU" sz="2800" dirty="0" smtClean="0">
                <a:solidFill>
                  <a:srgbClr val="FFC000"/>
                </a:solidFill>
              </a:rPr>
              <a:t>Partially</a:t>
            </a:r>
            <a:endParaRPr lang="en-AU" sz="2800" dirty="0">
              <a:solidFill>
                <a:srgbClr val="FFC000"/>
              </a:solidFill>
            </a:endParaRPr>
          </a:p>
        </p:txBody>
      </p:sp>
      <p:sp>
        <p:nvSpPr>
          <p:cNvPr id="9" name="TextBox 8"/>
          <p:cNvSpPr txBox="1"/>
          <p:nvPr/>
        </p:nvSpPr>
        <p:spPr>
          <a:xfrm>
            <a:off x="9235773" y="5286332"/>
            <a:ext cx="982961" cy="523220"/>
          </a:xfrm>
          <a:prstGeom prst="rect">
            <a:avLst/>
          </a:prstGeom>
          <a:noFill/>
        </p:spPr>
        <p:txBody>
          <a:bodyPr wrap="none" rtlCol="0">
            <a:spAutoFit/>
          </a:bodyPr>
          <a:lstStyle/>
          <a:p>
            <a:r>
              <a:rPr lang="en-AU" sz="2800" dirty="0" smtClean="0">
                <a:solidFill>
                  <a:srgbClr val="FFC000"/>
                </a:solidFill>
              </a:rPr>
              <a:t>N/A?</a:t>
            </a:r>
            <a:endParaRPr lang="en-AU" sz="2800" dirty="0">
              <a:solidFill>
                <a:srgbClr val="FFC000"/>
              </a:solidFill>
            </a:endParaRPr>
          </a:p>
        </p:txBody>
      </p:sp>
    </p:spTree>
    <p:extLst>
      <p:ext uri="{BB962C8B-B14F-4D97-AF65-F5344CB8AC3E}">
        <p14:creationId xmlns:p14="http://schemas.microsoft.com/office/powerpoint/2010/main" val="39266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000" b="1" dirty="0" smtClean="0"/>
              <a:t>Synergistic Issues</a:t>
            </a:r>
            <a:endParaRPr lang="en-AU" sz="4000" b="1" dirty="0"/>
          </a:p>
        </p:txBody>
      </p:sp>
      <p:sp>
        <p:nvSpPr>
          <p:cNvPr id="3" name="Slide Number Placeholder 2"/>
          <p:cNvSpPr>
            <a:spLocks noGrp="1"/>
          </p:cNvSpPr>
          <p:nvPr>
            <p:ph type="sldNum" idx="12"/>
          </p:nvPr>
        </p:nvSpPr>
        <p:spPr/>
        <p:txBody>
          <a:bodyPr/>
          <a:lstStyle/>
          <a:p>
            <a:pPr marL="0" lvl="0" indent="0">
              <a:spcBef>
                <a:spcPts val="0"/>
              </a:spcBef>
              <a:buSzPct val="25000"/>
              <a:buNone/>
            </a:pPr>
            <a:fld id="{00000000-1234-1234-1234-123412341234}" type="slidenum">
              <a:rPr lang="en-AU" smtClean="0"/>
              <a:t>35</a:t>
            </a:fld>
            <a:endParaRPr lang="en-AU"/>
          </a:p>
        </p:txBody>
      </p:sp>
      <p:sp>
        <p:nvSpPr>
          <p:cNvPr id="4" name="TextBox 3"/>
          <p:cNvSpPr txBox="1"/>
          <p:nvPr/>
        </p:nvSpPr>
        <p:spPr>
          <a:xfrm>
            <a:off x="370390" y="1990846"/>
            <a:ext cx="6898511" cy="3108543"/>
          </a:xfrm>
          <a:prstGeom prst="rect">
            <a:avLst/>
          </a:prstGeom>
          <a:noFill/>
        </p:spPr>
        <p:txBody>
          <a:bodyPr wrap="square" rtlCol="0">
            <a:spAutoFit/>
          </a:bodyPr>
          <a:lstStyle/>
          <a:p>
            <a:pPr marL="457200" indent="-457200">
              <a:buFont typeface="Arial" panose="020B0604020202020204" pitchFamily="34" charset="0"/>
              <a:buChar char="•"/>
            </a:pPr>
            <a:r>
              <a:rPr lang="en-AU" sz="2800" dirty="0" smtClean="0"/>
              <a:t>The MICE Model is feeding into more complex (and slow) models and provides a way to design such models.</a:t>
            </a:r>
          </a:p>
          <a:p>
            <a:pPr marL="457200" indent="-457200">
              <a:buFont typeface="Arial" panose="020B0604020202020204" pitchFamily="34" charset="0"/>
              <a:buChar char="•"/>
            </a:pPr>
            <a:endParaRPr lang="en-AU" sz="2800" dirty="0" smtClean="0"/>
          </a:p>
          <a:p>
            <a:pPr marL="457200" indent="-457200">
              <a:buFont typeface="Arial" panose="020B0604020202020204" pitchFamily="34" charset="0"/>
              <a:buChar char="•"/>
            </a:pPr>
            <a:r>
              <a:rPr lang="en-AU" sz="2800" dirty="0" smtClean="0"/>
              <a:t>The process of developing the MICE model was highly collaborative and involved a broad range of disciplines. </a:t>
            </a:r>
            <a:endParaRPr lang="en-AU"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6399" y="1027906"/>
            <a:ext cx="3270978" cy="4105077"/>
          </a:xfrm>
          <a:prstGeom prst="rect">
            <a:avLst/>
          </a:prstGeom>
        </p:spPr>
      </p:pic>
      <p:sp>
        <p:nvSpPr>
          <p:cNvPr id="6" name="TextBox 5"/>
          <p:cNvSpPr txBox="1"/>
          <p:nvPr/>
        </p:nvSpPr>
        <p:spPr>
          <a:xfrm>
            <a:off x="9792224" y="4629873"/>
            <a:ext cx="1518364" cy="307777"/>
          </a:xfrm>
          <a:prstGeom prst="rect">
            <a:avLst/>
          </a:prstGeom>
          <a:noFill/>
        </p:spPr>
        <p:txBody>
          <a:bodyPr wrap="none" rtlCol="0">
            <a:spAutoFit/>
          </a:bodyPr>
          <a:lstStyle/>
          <a:p>
            <a:r>
              <a:rPr lang="en-AU" dirty="0" smtClean="0"/>
              <a:t>A Mighty Mouse!</a:t>
            </a:r>
            <a:endParaRPr lang="en-AU" dirty="0"/>
          </a:p>
        </p:txBody>
      </p:sp>
    </p:spTree>
    <p:extLst>
      <p:ext uri="{BB962C8B-B14F-4D97-AF65-F5344CB8AC3E}">
        <p14:creationId xmlns:p14="http://schemas.microsoft.com/office/powerpoint/2010/main" val="40181941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7" name="Shape 87"/>
          <p:cNvPicPr preferRelativeResize="0"/>
          <p:nvPr/>
        </p:nvPicPr>
        <p:blipFill rotWithShape="1">
          <a:blip r:embed="rId3">
            <a:alphaModFix/>
          </a:blip>
          <a:srcRect/>
          <a:stretch/>
        </p:blipFill>
        <p:spPr>
          <a:xfrm>
            <a:off x="0" y="163077"/>
            <a:ext cx="9307223" cy="1486106"/>
          </a:xfrm>
          <a:prstGeom prst="rect">
            <a:avLst/>
          </a:prstGeom>
          <a:noFill/>
          <a:ln>
            <a:noFill/>
          </a:ln>
        </p:spPr>
      </p:pic>
      <p:pic>
        <p:nvPicPr>
          <p:cNvPr id="2" name="Picture 1"/>
          <p:cNvPicPr>
            <a:picLocks noChangeAspect="1"/>
          </p:cNvPicPr>
          <p:nvPr/>
        </p:nvPicPr>
        <p:blipFill>
          <a:blip r:embed="rId4"/>
          <a:stretch>
            <a:fillRect/>
          </a:stretch>
        </p:blipFill>
        <p:spPr>
          <a:xfrm>
            <a:off x="4501661" y="6079449"/>
            <a:ext cx="7576037" cy="66062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145" y="5202428"/>
            <a:ext cx="3121498" cy="118022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8628" y="4818097"/>
            <a:ext cx="5089071" cy="768662"/>
          </a:xfrm>
          <a:prstGeom prst="rect">
            <a:avLst/>
          </a:prstGeom>
        </p:spPr>
      </p:pic>
      <p:pic>
        <p:nvPicPr>
          <p:cNvPr id="5" name="Picture 4"/>
          <p:cNvPicPr>
            <a:picLocks noChangeAspect="1"/>
          </p:cNvPicPr>
          <p:nvPr/>
        </p:nvPicPr>
        <p:blipFill rotWithShape="1">
          <a:blip r:embed="rId7">
            <a:extLst>
              <a:ext uri="{28A0092B-C50C-407E-A947-70E740481C1C}">
                <a14:useLocalDpi xmlns:a14="http://schemas.microsoft.com/office/drawing/2010/main" val="0"/>
              </a:ext>
            </a:extLst>
          </a:blip>
          <a:srcRect r="57489"/>
          <a:stretch/>
        </p:blipFill>
        <p:spPr>
          <a:xfrm>
            <a:off x="3028628" y="4963867"/>
            <a:ext cx="3960000" cy="828675"/>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53699" y="141120"/>
            <a:ext cx="1524000" cy="1524000"/>
          </a:xfrm>
          <a:prstGeom prst="rect">
            <a:avLst/>
          </a:prstGeom>
        </p:spPr>
      </p:pic>
      <p:sp>
        <p:nvSpPr>
          <p:cNvPr id="3" name="TextBox 2"/>
          <p:cNvSpPr txBox="1"/>
          <p:nvPr/>
        </p:nvSpPr>
        <p:spPr>
          <a:xfrm>
            <a:off x="525377" y="2137068"/>
            <a:ext cx="10810755" cy="2123658"/>
          </a:xfrm>
          <a:prstGeom prst="rect">
            <a:avLst/>
          </a:prstGeom>
          <a:noFill/>
        </p:spPr>
        <p:txBody>
          <a:bodyPr wrap="square" rtlCol="0">
            <a:spAutoFit/>
          </a:bodyPr>
          <a:lstStyle/>
          <a:p>
            <a:r>
              <a:rPr lang="en-AU" sz="2400" dirty="0" smtClean="0"/>
              <a:t>This work was conducted as part of the Ocean Modelling Forum. The members of the sardine case study included:</a:t>
            </a:r>
          </a:p>
          <a:p>
            <a:endParaRPr lang="en-AU" sz="2400" dirty="0" smtClean="0"/>
          </a:p>
          <a:p>
            <a:pPr marL="342900" indent="-342900">
              <a:buFont typeface="Arial" panose="020B0604020202020204" pitchFamily="34" charset="0"/>
              <a:buChar char="•"/>
            </a:pPr>
            <a:r>
              <a:rPr lang="en-AU" sz="2000" dirty="0" smtClean="0"/>
              <a:t>UW: Tim Essington, Tessa Francis, Kelli Johnson, Laura Koehn, Felipe Hurtado-Ferro</a:t>
            </a:r>
          </a:p>
          <a:p>
            <a:pPr marL="342900" indent="-342900">
              <a:buFont typeface="Arial" panose="020B0604020202020204" pitchFamily="34" charset="0"/>
              <a:buChar char="•"/>
            </a:pPr>
            <a:r>
              <a:rPr lang="en-AU" sz="2000" dirty="0" smtClean="0"/>
              <a:t>NOAA: Isaac Kaplan, Phil Levin, Alec </a:t>
            </a:r>
            <a:r>
              <a:rPr lang="en-AU" sz="2000" dirty="0" err="1" smtClean="0"/>
              <a:t>MaCall</a:t>
            </a:r>
            <a:r>
              <a:rPr lang="en-AU" sz="2000" dirty="0" smtClean="0"/>
              <a:t> (retired), Richard Parrish (retired)</a:t>
            </a:r>
          </a:p>
          <a:p>
            <a:pPr marL="342900" indent="-342900">
              <a:buFont typeface="Arial" panose="020B0604020202020204" pitchFamily="34" charset="0"/>
              <a:buChar char="•"/>
            </a:pPr>
            <a:r>
              <a:rPr lang="en-AU" sz="2000" smtClean="0"/>
              <a:t>Farrollon</a:t>
            </a:r>
            <a:r>
              <a:rPr lang="en-AU" sz="2000" smtClean="0"/>
              <a:t> </a:t>
            </a:r>
            <a:r>
              <a:rPr lang="en-AU" sz="2000" dirty="0" smtClean="0"/>
              <a:t>Institute: Bill </a:t>
            </a:r>
            <a:r>
              <a:rPr lang="en-AU" sz="2000" dirty="0" err="1" smtClean="0"/>
              <a:t>Sydeman</a:t>
            </a:r>
            <a:endParaRPr lang="en-AU" sz="2000" dirty="0"/>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42615" y="223986"/>
            <a:ext cx="5653385" cy="852487"/>
          </a:xfrm>
        </p:spPr>
        <p:txBody>
          <a:bodyPr/>
          <a:lstStyle/>
          <a:p>
            <a:r>
              <a:rPr lang="en-AU" sz="4000" dirty="0">
                <a:solidFill>
                  <a:schemeClr val="tx1">
                    <a:lumMod val="65000"/>
                    <a:lumOff val="35000"/>
                  </a:schemeClr>
                </a:solidFill>
                <a:effectLst>
                  <a:outerShdw blurRad="38100" dist="38100" dir="2700000" algn="tl">
                    <a:srgbClr val="000000">
                      <a:alpha val="43137"/>
                    </a:srgbClr>
                  </a:outerShdw>
                </a:effectLst>
                <a:latin typeface="Century Gothic" pitchFamily="34" charset="0"/>
                <a:ea typeface="ヒラギノ角ゴ Pro W3"/>
                <a:cs typeface="ヒラギノ角ゴ Pro W3"/>
              </a:rPr>
              <a:t>MICE in a nutshell</a:t>
            </a:r>
          </a:p>
        </p:txBody>
      </p:sp>
      <p:sp>
        <p:nvSpPr>
          <p:cNvPr id="5" name="TextBox 4"/>
          <p:cNvSpPr txBox="1"/>
          <p:nvPr/>
        </p:nvSpPr>
        <p:spPr>
          <a:xfrm>
            <a:off x="1545440" y="6357228"/>
            <a:ext cx="8712968" cy="400110"/>
          </a:xfrm>
          <a:prstGeom prst="rect">
            <a:avLst/>
          </a:prstGeom>
          <a:noFill/>
        </p:spPr>
        <p:txBody>
          <a:bodyPr wrap="square" rtlCol="0">
            <a:spAutoFit/>
          </a:bodyPr>
          <a:lstStyle/>
          <a:p>
            <a:r>
              <a:rPr lang="en-US" sz="1000" dirty="0">
                <a:solidFill>
                  <a:schemeClr val="bg1"/>
                </a:solidFill>
                <a:latin typeface="Century Gothic" pitchFamily="34" charset="0"/>
              </a:rPr>
              <a:t>Plagányi, É., et al. (2012) Models of intermediate complexity for ecosystem assessment to support </a:t>
            </a:r>
          </a:p>
          <a:p>
            <a:r>
              <a:rPr lang="en-US" sz="1000" dirty="0">
                <a:solidFill>
                  <a:schemeClr val="bg1"/>
                </a:solidFill>
                <a:latin typeface="Century Gothic" pitchFamily="34" charset="0"/>
              </a:rPr>
              <a:t>tactical management  decisions in fisheries and conservation. </a:t>
            </a:r>
            <a:r>
              <a:rPr lang="en-US" sz="1000" i="1" dirty="0">
                <a:solidFill>
                  <a:schemeClr val="bg1"/>
                </a:solidFill>
                <a:latin typeface="Century Gothic" pitchFamily="34" charset="0"/>
              </a:rPr>
              <a:t>Fish Fisheries</a:t>
            </a:r>
            <a:endParaRPr lang="en-AU" sz="1000" dirty="0">
              <a:solidFill>
                <a:schemeClr val="bg1"/>
              </a:solidFill>
              <a:latin typeface="Century Gothic" pitchFamily="34" charset="0"/>
            </a:endParaRPr>
          </a:p>
        </p:txBody>
      </p:sp>
      <p:sp>
        <p:nvSpPr>
          <p:cNvPr id="13" name="TextBox 12"/>
          <p:cNvSpPr txBox="1"/>
          <p:nvPr/>
        </p:nvSpPr>
        <p:spPr>
          <a:xfrm>
            <a:off x="530865" y="1105886"/>
            <a:ext cx="5767926" cy="461665"/>
          </a:xfrm>
          <a:prstGeom prst="rect">
            <a:avLst/>
          </a:prstGeom>
          <a:noFill/>
        </p:spPr>
        <p:txBody>
          <a:bodyPr wrap="none" rtlCol="0">
            <a:spAutoFit/>
          </a:bodyPr>
          <a:lstStyle/>
          <a:p>
            <a:r>
              <a:rPr lang="en-AU" sz="2400" dirty="0">
                <a:solidFill>
                  <a:srgbClr val="7CBF33"/>
                </a:solidFill>
                <a:effectLst>
                  <a:outerShdw blurRad="38100" dist="38100" dir="2700000" algn="tl">
                    <a:srgbClr val="000000">
                      <a:alpha val="43137"/>
                    </a:srgbClr>
                  </a:outerShdw>
                </a:effectLst>
                <a:latin typeface="Century Gothic" pitchFamily="34" charset="0"/>
              </a:rPr>
              <a:t>1. Ability to address tactical questions</a:t>
            </a:r>
          </a:p>
        </p:txBody>
      </p:sp>
      <p:sp>
        <p:nvSpPr>
          <p:cNvPr id="18" name="TextBox 17"/>
          <p:cNvSpPr txBox="1"/>
          <p:nvPr/>
        </p:nvSpPr>
        <p:spPr>
          <a:xfrm>
            <a:off x="530865" y="1618721"/>
            <a:ext cx="5112568" cy="461665"/>
          </a:xfrm>
          <a:prstGeom prst="rect">
            <a:avLst/>
          </a:prstGeom>
          <a:noFill/>
        </p:spPr>
        <p:txBody>
          <a:bodyPr wrap="square" rtlCol="0">
            <a:spAutoFit/>
          </a:bodyPr>
          <a:lstStyle/>
          <a:p>
            <a:r>
              <a:rPr lang="en-AU" sz="2400" dirty="0">
                <a:solidFill>
                  <a:schemeClr val="tx1">
                    <a:lumMod val="65000"/>
                    <a:lumOff val="35000"/>
                  </a:schemeClr>
                </a:solidFill>
                <a:effectLst>
                  <a:outerShdw blurRad="38100" dist="38100" dir="2700000" algn="tl">
                    <a:srgbClr val="000000">
                      <a:alpha val="43137"/>
                    </a:srgbClr>
                  </a:outerShdw>
                </a:effectLst>
                <a:latin typeface="Century Gothic" pitchFamily="34" charset="0"/>
              </a:rPr>
              <a:t>2. Intermediate complexity</a:t>
            </a:r>
          </a:p>
        </p:txBody>
      </p:sp>
      <p:sp>
        <p:nvSpPr>
          <p:cNvPr id="20" name="TextBox 19"/>
          <p:cNvSpPr txBox="1"/>
          <p:nvPr/>
        </p:nvSpPr>
        <p:spPr>
          <a:xfrm>
            <a:off x="551384" y="2215660"/>
            <a:ext cx="6264696" cy="461665"/>
          </a:xfrm>
          <a:prstGeom prst="rect">
            <a:avLst/>
          </a:prstGeom>
          <a:noFill/>
        </p:spPr>
        <p:txBody>
          <a:bodyPr wrap="square" rtlCol="0">
            <a:spAutoFit/>
          </a:bodyPr>
          <a:lstStyle/>
          <a:p>
            <a:r>
              <a:rPr lang="en-AU" sz="2400" dirty="0">
                <a:solidFill>
                  <a:srgbClr val="7CBF33"/>
                </a:solidFill>
                <a:effectLst>
                  <a:outerShdw blurRad="38100" dist="38100" dir="2700000" algn="tl">
                    <a:srgbClr val="000000">
                      <a:alpha val="43137"/>
                    </a:srgbClr>
                  </a:outerShdw>
                </a:effectLst>
                <a:latin typeface="Century Gothic" pitchFamily="34" charset="0"/>
              </a:rPr>
              <a:t>3. Focus on subset of the ecosystem</a:t>
            </a:r>
          </a:p>
        </p:txBody>
      </p:sp>
      <p:sp>
        <p:nvSpPr>
          <p:cNvPr id="21" name="TextBox 20"/>
          <p:cNvSpPr txBox="1"/>
          <p:nvPr/>
        </p:nvSpPr>
        <p:spPr>
          <a:xfrm>
            <a:off x="530865" y="3424616"/>
            <a:ext cx="6264696" cy="461665"/>
          </a:xfrm>
          <a:prstGeom prst="rect">
            <a:avLst/>
          </a:prstGeom>
          <a:noFill/>
        </p:spPr>
        <p:txBody>
          <a:bodyPr wrap="square" rtlCol="0">
            <a:spAutoFit/>
          </a:bodyPr>
          <a:lstStyle/>
          <a:p>
            <a:r>
              <a:rPr lang="en-AU" sz="2400" dirty="0">
                <a:solidFill>
                  <a:srgbClr val="7CBF33"/>
                </a:solidFill>
                <a:effectLst>
                  <a:outerShdw blurRad="38100" dist="38100" dir="2700000" algn="tl">
                    <a:srgbClr val="000000">
                      <a:alpha val="43137"/>
                    </a:srgbClr>
                  </a:outerShdw>
                </a:effectLst>
                <a:latin typeface="Century Gothic" pitchFamily="34" charset="0"/>
              </a:rPr>
              <a:t>5. Are fit to data</a:t>
            </a:r>
          </a:p>
        </p:txBody>
      </p:sp>
      <p:sp>
        <p:nvSpPr>
          <p:cNvPr id="22" name="TextBox 21"/>
          <p:cNvSpPr txBox="1"/>
          <p:nvPr/>
        </p:nvSpPr>
        <p:spPr>
          <a:xfrm>
            <a:off x="530865" y="2822651"/>
            <a:ext cx="7848872" cy="461665"/>
          </a:xfrm>
          <a:prstGeom prst="rect">
            <a:avLst/>
          </a:prstGeom>
          <a:noFill/>
        </p:spPr>
        <p:txBody>
          <a:bodyPr wrap="square" rtlCol="0">
            <a:spAutoFit/>
          </a:bodyPr>
          <a:lstStyle/>
          <a:p>
            <a:r>
              <a:rPr lang="en-AU" sz="2400" dirty="0">
                <a:solidFill>
                  <a:schemeClr val="tx1">
                    <a:lumMod val="65000"/>
                    <a:lumOff val="35000"/>
                  </a:schemeClr>
                </a:solidFill>
                <a:effectLst>
                  <a:outerShdw blurRad="38100" dist="38100" dir="2700000" algn="tl">
                    <a:srgbClr val="000000">
                      <a:alpha val="43137"/>
                    </a:srgbClr>
                  </a:outerShdw>
                </a:effectLst>
                <a:latin typeface="Century Gothic" pitchFamily="34" charset="0"/>
              </a:rPr>
              <a:t>4. Address specific management </a:t>
            </a:r>
            <a:r>
              <a:rPr lang="en-AU" sz="2400" dirty="0" smtClean="0">
                <a:solidFill>
                  <a:schemeClr val="tx1">
                    <a:lumMod val="65000"/>
                    <a:lumOff val="35000"/>
                  </a:schemeClr>
                </a:solidFill>
                <a:effectLst>
                  <a:outerShdw blurRad="38100" dist="38100" dir="2700000" algn="tl">
                    <a:srgbClr val="000000">
                      <a:alpha val="43137"/>
                    </a:srgbClr>
                  </a:outerShdw>
                </a:effectLst>
                <a:latin typeface="Century Gothic" pitchFamily="34" charset="0"/>
              </a:rPr>
              <a:t>questions</a:t>
            </a:r>
            <a:endParaRPr lang="en-AU" sz="2400" dirty="0">
              <a:solidFill>
                <a:schemeClr val="tx1">
                  <a:lumMod val="65000"/>
                  <a:lumOff val="35000"/>
                </a:schemeClr>
              </a:solidFill>
              <a:effectLst>
                <a:outerShdw blurRad="38100" dist="38100" dir="2700000" algn="tl">
                  <a:srgbClr val="000000">
                    <a:alpha val="43137"/>
                  </a:srgbClr>
                </a:outerShdw>
              </a:effectLst>
              <a:latin typeface="Century Gothic" pitchFamily="34" charset="0"/>
            </a:endParaRPr>
          </a:p>
        </p:txBody>
      </p:sp>
      <p:sp>
        <p:nvSpPr>
          <p:cNvPr id="23" name="TextBox 22"/>
          <p:cNvSpPr txBox="1"/>
          <p:nvPr/>
        </p:nvSpPr>
        <p:spPr>
          <a:xfrm>
            <a:off x="518691" y="3997555"/>
            <a:ext cx="6264696" cy="461665"/>
          </a:xfrm>
          <a:prstGeom prst="rect">
            <a:avLst/>
          </a:prstGeom>
          <a:noFill/>
        </p:spPr>
        <p:txBody>
          <a:bodyPr wrap="square" rtlCol="0">
            <a:spAutoFit/>
          </a:bodyPr>
          <a:lstStyle/>
          <a:p>
            <a:r>
              <a:rPr lang="en-AU" sz="2400" dirty="0">
                <a:solidFill>
                  <a:schemeClr val="tx1">
                    <a:lumMod val="65000"/>
                    <a:lumOff val="35000"/>
                  </a:schemeClr>
                </a:solidFill>
                <a:effectLst>
                  <a:outerShdw blurRad="38100" dist="38100" dir="2700000" algn="tl">
                    <a:srgbClr val="000000">
                      <a:alpha val="43137"/>
                    </a:srgbClr>
                  </a:outerShdw>
                </a:effectLst>
                <a:latin typeface="Century Gothic" pitchFamily="34" charset="0"/>
              </a:rPr>
              <a:t>6. Account for major uncertainties</a:t>
            </a:r>
          </a:p>
        </p:txBody>
      </p:sp>
      <p:sp>
        <p:nvSpPr>
          <p:cNvPr id="24" name="TextBox 23"/>
          <p:cNvSpPr txBox="1"/>
          <p:nvPr/>
        </p:nvSpPr>
        <p:spPr>
          <a:xfrm>
            <a:off x="551384" y="4594494"/>
            <a:ext cx="8388424" cy="461665"/>
          </a:xfrm>
          <a:prstGeom prst="rect">
            <a:avLst/>
          </a:prstGeom>
          <a:noFill/>
        </p:spPr>
        <p:txBody>
          <a:bodyPr wrap="square" rtlCol="0">
            <a:spAutoFit/>
          </a:bodyPr>
          <a:lstStyle/>
          <a:p>
            <a:r>
              <a:rPr lang="en-AU" sz="2400" dirty="0">
                <a:solidFill>
                  <a:srgbClr val="7CBF33"/>
                </a:solidFill>
                <a:effectLst>
                  <a:outerShdw blurRad="38100" dist="38100" dir="2700000" algn="tl">
                    <a:srgbClr val="000000">
                      <a:alpha val="43137"/>
                    </a:srgbClr>
                  </a:outerShdw>
                </a:effectLst>
                <a:latin typeface="Century Gothic" pitchFamily="34" charset="0"/>
              </a:rPr>
              <a:t>7. Can include linked physical and human dimensions</a:t>
            </a:r>
          </a:p>
        </p:txBody>
      </p:sp>
      <p:sp>
        <p:nvSpPr>
          <p:cNvPr id="25" name="TextBox 24"/>
          <p:cNvSpPr txBox="1"/>
          <p:nvPr/>
        </p:nvSpPr>
        <p:spPr>
          <a:xfrm>
            <a:off x="551384" y="5175040"/>
            <a:ext cx="8388424" cy="461665"/>
          </a:xfrm>
          <a:prstGeom prst="rect">
            <a:avLst/>
          </a:prstGeom>
          <a:noFill/>
        </p:spPr>
        <p:txBody>
          <a:bodyPr wrap="square" rtlCol="0">
            <a:spAutoFit/>
          </a:bodyPr>
          <a:lstStyle/>
          <a:p>
            <a:r>
              <a:rPr lang="en-AU" sz="2400" dirty="0">
                <a:solidFill>
                  <a:schemeClr val="tx1">
                    <a:lumMod val="65000"/>
                    <a:lumOff val="35000"/>
                  </a:schemeClr>
                </a:solidFill>
                <a:effectLst>
                  <a:outerShdw blurRad="38100" dist="38100" dir="2700000" algn="tl">
                    <a:srgbClr val="000000">
                      <a:alpha val="43137"/>
                    </a:srgbClr>
                  </a:outerShdw>
                </a:effectLst>
                <a:latin typeface="Century Gothic" pitchFamily="34" charset="0"/>
              </a:rPr>
              <a:t>8. Based on extensive expert/stakeholder consultation</a:t>
            </a:r>
          </a:p>
        </p:txBody>
      </p:sp>
      <p:pic>
        <p:nvPicPr>
          <p:cNvPr id="12" name="Picture 11" descr="retro_walnut_mouse_ornament_3_thumb[1].jpg"/>
          <p:cNvPicPr>
            <a:picLocks noChangeAspect="1"/>
          </p:cNvPicPr>
          <p:nvPr/>
        </p:nvPicPr>
        <p:blipFill>
          <a:blip r:embed="rId3" cstate="print"/>
          <a:stretch>
            <a:fillRect/>
          </a:stretch>
        </p:blipFill>
        <p:spPr>
          <a:xfrm>
            <a:off x="7908694" y="369473"/>
            <a:ext cx="3771900" cy="2286000"/>
          </a:xfrm>
          <a:prstGeom prst="rect">
            <a:avLst/>
          </a:prstGeom>
        </p:spPr>
      </p:pic>
      <p:sp>
        <p:nvSpPr>
          <p:cNvPr id="14" name="Slide Number Placeholder 13"/>
          <p:cNvSpPr>
            <a:spLocks noGrp="1"/>
          </p:cNvSpPr>
          <p:nvPr>
            <p:ph type="sldNum" sz="quarter" idx="11"/>
          </p:nvPr>
        </p:nvSpPr>
        <p:spPr/>
        <p:txBody>
          <a:bodyPr/>
          <a:lstStyle/>
          <a:p>
            <a:pPr>
              <a:defRPr/>
            </a:pPr>
            <a:fld id="{FE51E515-740E-43D4-A5E0-CA7517123477}" type="slidenum">
              <a:rPr lang="en-AU" smtClean="0"/>
              <a:pPr>
                <a:defRPr/>
              </a:pPr>
              <a:t>4</a:t>
            </a:fld>
            <a:r>
              <a:rPr lang="en-AU" smtClean="0"/>
              <a:t>  |</a:t>
            </a:r>
            <a:endParaRPr lang="en-AU" dirty="0"/>
          </a:p>
        </p:txBody>
      </p:sp>
      <p:sp>
        <p:nvSpPr>
          <p:cNvPr id="2" name="TextBox 1"/>
          <p:cNvSpPr txBox="1"/>
          <p:nvPr/>
        </p:nvSpPr>
        <p:spPr>
          <a:xfrm>
            <a:off x="8243435" y="6202461"/>
            <a:ext cx="3437159" cy="307777"/>
          </a:xfrm>
          <a:prstGeom prst="rect">
            <a:avLst/>
          </a:prstGeom>
          <a:noFill/>
        </p:spPr>
        <p:txBody>
          <a:bodyPr wrap="none" rtlCol="0">
            <a:spAutoFit/>
          </a:bodyPr>
          <a:lstStyle/>
          <a:p>
            <a:r>
              <a:rPr lang="en-AU" dirty="0" err="1" smtClean="0"/>
              <a:t>Plaganyi</a:t>
            </a:r>
            <a:r>
              <a:rPr lang="en-AU" dirty="0" smtClean="0"/>
              <a:t> et al. (2014): Fish and Fisheries</a:t>
            </a:r>
            <a:endParaRPr lang="en-AU" dirty="0"/>
          </a:p>
        </p:txBody>
      </p:sp>
    </p:spTree>
    <p:extLst>
      <p:ext uri="{BB962C8B-B14F-4D97-AF65-F5344CB8AC3E}">
        <p14:creationId xmlns:p14="http://schemas.microsoft.com/office/powerpoint/2010/main" val="92589271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77800" y="146051"/>
            <a:ext cx="10515599" cy="1325562"/>
          </a:xfrm>
        </p:spPr>
        <p:txBody>
          <a:bodyPr/>
          <a:lstStyle/>
          <a:p>
            <a:r>
              <a:rPr lang="en-AU" sz="3800" b="1" dirty="0" smtClean="0"/>
              <a:t>MICE Examples</a:t>
            </a:r>
            <a:endParaRPr lang="en-AU" sz="3800" b="1" dirty="0"/>
          </a:p>
        </p:txBody>
      </p:sp>
      <p:sp>
        <p:nvSpPr>
          <p:cNvPr id="3" name="Content Placeholder 2"/>
          <p:cNvSpPr>
            <a:spLocks noGrp="1"/>
          </p:cNvSpPr>
          <p:nvPr>
            <p:ph idx="4294967295"/>
          </p:nvPr>
        </p:nvSpPr>
        <p:spPr>
          <a:xfrm>
            <a:off x="541866" y="1200680"/>
            <a:ext cx="11471275" cy="4752975"/>
          </a:xfrm>
        </p:spPr>
        <p:txBody>
          <a:bodyPr/>
          <a:lstStyle/>
          <a:p>
            <a:r>
              <a:rPr lang="en-AU" sz="2400" i="1" dirty="0" smtClean="0">
                <a:solidFill>
                  <a:srgbClr val="0070C0"/>
                </a:solidFill>
              </a:rPr>
              <a:t>South Africa:</a:t>
            </a:r>
          </a:p>
          <a:p>
            <a:pPr lvl="1"/>
            <a:r>
              <a:rPr lang="en-AU" sz="2400" dirty="0" smtClean="0"/>
              <a:t> Punt &amp; Butterworth hake-seal MRM</a:t>
            </a:r>
          </a:p>
          <a:p>
            <a:pPr lvl="1"/>
            <a:r>
              <a:rPr lang="en-AU" sz="2400" dirty="0" smtClean="0"/>
              <a:t> Abalone, urchins, lobsters and fish predators</a:t>
            </a:r>
          </a:p>
          <a:p>
            <a:r>
              <a:rPr lang="en-AU" sz="2400" i="1" dirty="0" smtClean="0">
                <a:solidFill>
                  <a:srgbClr val="0070C0"/>
                </a:solidFill>
              </a:rPr>
              <a:t>Antarctic / CCAMLR:</a:t>
            </a:r>
          </a:p>
          <a:p>
            <a:pPr lvl="1">
              <a:buFont typeface="Wingdings" pitchFamily="2" charset="2"/>
              <a:buChar char="Ø"/>
            </a:pPr>
            <a:r>
              <a:rPr lang="en-AU" sz="2400" dirty="0" smtClean="0"/>
              <a:t> Krill, seals, penguins, fish, whales</a:t>
            </a:r>
          </a:p>
          <a:p>
            <a:pPr lvl="1">
              <a:buFont typeface="Wingdings" pitchFamily="2" charset="2"/>
              <a:buChar char="Ø"/>
            </a:pPr>
            <a:r>
              <a:rPr lang="en-AU" sz="2400" dirty="0" smtClean="0"/>
              <a:t> Baleen whales – krill</a:t>
            </a:r>
          </a:p>
          <a:p>
            <a:r>
              <a:rPr lang="en-AU" sz="2400" i="1" dirty="0" smtClean="0">
                <a:solidFill>
                  <a:srgbClr val="0070C0"/>
                </a:solidFill>
              </a:rPr>
              <a:t>Australia:</a:t>
            </a:r>
          </a:p>
          <a:p>
            <a:pPr lvl="1"/>
            <a:r>
              <a:rPr lang="en-AU" sz="2400" dirty="0" smtClean="0"/>
              <a:t> Coral Sea pelagic system (tuna, sharks, squid, </a:t>
            </a:r>
            <a:r>
              <a:rPr lang="en-AU" sz="2400" dirty="0" err="1" smtClean="0"/>
              <a:t>myctophids</a:t>
            </a:r>
            <a:r>
              <a:rPr lang="en-AU" sz="2400" dirty="0" smtClean="0"/>
              <a:t>)</a:t>
            </a:r>
          </a:p>
          <a:p>
            <a:pPr lvl="1"/>
            <a:r>
              <a:rPr lang="en-AU" sz="2400" dirty="0" smtClean="0"/>
              <a:t> Gulf of Carpentaria – banana &amp;tiger prawns , key predators; climate impacts</a:t>
            </a:r>
          </a:p>
          <a:p>
            <a:pPr lvl="1">
              <a:buFont typeface="Arial" pitchFamily="34" charset="0"/>
              <a:buChar char="•"/>
            </a:pPr>
            <a:r>
              <a:rPr lang="en-AU" sz="2400" dirty="0" smtClean="0"/>
              <a:t> Crown of Thorns starfish and predators on the Great Barrier Reef</a:t>
            </a:r>
          </a:p>
          <a:p>
            <a:pPr lvl="1"/>
            <a:r>
              <a:rPr lang="en-AU" sz="2400" dirty="0" smtClean="0"/>
              <a:t> Crocodiles and sawfish in Northern Territory</a:t>
            </a:r>
          </a:p>
          <a:p>
            <a:r>
              <a:rPr lang="en-AU" sz="2400" b="1" i="1" dirty="0" smtClean="0">
                <a:solidFill>
                  <a:srgbClr val="6699FF"/>
                </a:solidFill>
              </a:rPr>
              <a:t>Italy:</a:t>
            </a:r>
          </a:p>
          <a:p>
            <a:pPr lvl="1"/>
            <a:r>
              <a:rPr lang="en-AU" sz="2400" dirty="0" smtClean="0"/>
              <a:t> Hake, lobster, prey (Bee!)</a:t>
            </a:r>
            <a:endParaRPr lang="en-AU" sz="2400" dirty="0"/>
          </a:p>
        </p:txBody>
      </p:sp>
      <p:sp>
        <p:nvSpPr>
          <p:cNvPr id="4" name="Slide Number Placeholder 3"/>
          <p:cNvSpPr>
            <a:spLocks noGrp="1"/>
          </p:cNvSpPr>
          <p:nvPr>
            <p:ph type="sldNum" idx="12"/>
          </p:nvPr>
        </p:nvSpPr>
        <p:spPr/>
        <p:txBody>
          <a:bodyPr/>
          <a:lstStyle/>
          <a:p>
            <a:pPr marL="0" lvl="0" indent="0">
              <a:spcBef>
                <a:spcPts val="0"/>
              </a:spcBef>
              <a:buSzPct val="25000"/>
              <a:buNone/>
            </a:pPr>
            <a:fld id="{00000000-1234-1234-1234-123412341234}" type="slidenum">
              <a:rPr lang="en-AU" smtClean="0"/>
              <a:t>5</a:t>
            </a:fld>
            <a:endParaRPr lang="en-AU"/>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8740" y="0"/>
            <a:ext cx="4408054" cy="3092218"/>
          </a:xfrm>
          <a:prstGeom prst="rect">
            <a:avLst/>
          </a:prstGeom>
        </p:spPr>
      </p:pic>
    </p:spTree>
    <p:extLst>
      <p:ext uri="{BB962C8B-B14F-4D97-AF65-F5344CB8AC3E}">
        <p14:creationId xmlns:p14="http://schemas.microsoft.com/office/powerpoint/2010/main" val="3885813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000" b="1" dirty="0" smtClean="0"/>
              <a:t>Pacific Sardine and the California Current System</a:t>
            </a:r>
            <a:endParaRPr lang="en-AU" sz="3000" b="1" dirty="0"/>
          </a:p>
        </p:txBody>
      </p:sp>
      <p:sp>
        <p:nvSpPr>
          <p:cNvPr id="3" name="TextBox 2"/>
          <p:cNvSpPr txBox="1"/>
          <p:nvPr/>
        </p:nvSpPr>
        <p:spPr>
          <a:xfrm>
            <a:off x="635423" y="1947333"/>
            <a:ext cx="10515599" cy="892552"/>
          </a:xfrm>
          <a:prstGeom prst="rect">
            <a:avLst/>
          </a:prstGeom>
          <a:noFill/>
        </p:spPr>
        <p:txBody>
          <a:bodyPr wrap="square" rtlCol="0">
            <a:spAutoFit/>
          </a:bodyPr>
          <a:lstStyle/>
          <a:p>
            <a:pPr marL="457200" indent="-457200">
              <a:buFont typeface="Arial" panose="020B0604020202020204" pitchFamily="34" charset="0"/>
              <a:buChar char="•"/>
            </a:pPr>
            <a:r>
              <a:rPr lang="en-AU" sz="2400" dirty="0" smtClean="0"/>
              <a:t>Pacific sardine is fished in Mexico, Canada and the US.</a:t>
            </a:r>
          </a:p>
          <a:p>
            <a:pPr marL="457200" indent="-457200">
              <a:buFont typeface="Arial" panose="020B0604020202020204" pitchFamily="34" charset="0"/>
              <a:buChar char="•"/>
            </a:pPr>
            <a:endParaRPr lang="en-AU" sz="2800" dirty="0" smtClean="0"/>
          </a:p>
        </p:txBody>
      </p:sp>
      <p:pic>
        <p:nvPicPr>
          <p:cNvPr id="4" name="Picture 3"/>
          <p:cNvPicPr/>
          <p:nvPr/>
        </p:nvPicPr>
        <p:blipFill rotWithShape="1">
          <a:blip r:embed="rId2"/>
          <a:srcRect t="10320" b="49887"/>
          <a:stretch/>
        </p:blipFill>
        <p:spPr bwMode="auto">
          <a:xfrm>
            <a:off x="7084075" y="3039761"/>
            <a:ext cx="5198077" cy="3818239"/>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635422" y="2712897"/>
            <a:ext cx="10515599" cy="1323439"/>
          </a:xfrm>
          <a:prstGeom prst="rect">
            <a:avLst/>
          </a:prstGeom>
          <a:noFill/>
        </p:spPr>
        <p:txBody>
          <a:bodyPr wrap="square" rtlCol="0">
            <a:spAutoFit/>
          </a:bodyPr>
          <a:lstStyle/>
          <a:p>
            <a:pPr marL="457200" indent="-457200">
              <a:buFont typeface="Arial" panose="020B0604020202020204" pitchFamily="34" charset="0"/>
              <a:buChar char="•"/>
            </a:pPr>
            <a:r>
              <a:rPr lang="en-AU" sz="2400" dirty="0" smtClean="0"/>
              <a:t>The diets of several predators include substantial proportions of sardine and anchovy in the diets</a:t>
            </a:r>
            <a:r>
              <a:rPr lang="en-AU" sz="2800" dirty="0" smtClean="0"/>
              <a:t>.</a:t>
            </a:r>
          </a:p>
          <a:p>
            <a:pPr marL="457200" indent="-457200">
              <a:buFont typeface="Arial" panose="020B0604020202020204" pitchFamily="34" charset="0"/>
              <a:buChar char="•"/>
            </a:pPr>
            <a:endParaRPr lang="en-AU" sz="2800" dirty="0" smtClean="0"/>
          </a:p>
        </p:txBody>
      </p:sp>
      <p:sp>
        <p:nvSpPr>
          <p:cNvPr id="6" name="Rectangle 5"/>
          <p:cNvSpPr/>
          <p:nvPr/>
        </p:nvSpPr>
        <p:spPr>
          <a:xfrm>
            <a:off x="635423" y="3773460"/>
            <a:ext cx="6448652" cy="830997"/>
          </a:xfrm>
          <a:prstGeom prst="rect">
            <a:avLst/>
          </a:prstGeom>
        </p:spPr>
        <p:txBody>
          <a:bodyPr wrap="square">
            <a:spAutoFit/>
          </a:bodyPr>
          <a:lstStyle/>
          <a:p>
            <a:pPr marL="457200" indent="-457200">
              <a:buFont typeface="Arial" panose="020B0604020202020204" pitchFamily="34" charset="0"/>
              <a:buChar char="•"/>
            </a:pPr>
            <a:r>
              <a:rPr lang="en-AU" sz="2400" dirty="0"/>
              <a:t>We will focus on brown pelican and </a:t>
            </a:r>
            <a:r>
              <a:rPr lang="en-AU" sz="2400" dirty="0" smtClean="0"/>
              <a:t>California </a:t>
            </a:r>
            <a:r>
              <a:rPr lang="en-AU" sz="2400" dirty="0"/>
              <a:t>sea lion.</a:t>
            </a:r>
          </a:p>
        </p:txBody>
      </p:sp>
      <p:sp>
        <p:nvSpPr>
          <p:cNvPr id="8" name="Slide Number Placeholder 7"/>
          <p:cNvSpPr>
            <a:spLocks noGrp="1"/>
          </p:cNvSpPr>
          <p:nvPr>
            <p:ph type="sldNum" idx="12"/>
          </p:nvPr>
        </p:nvSpPr>
        <p:spPr/>
        <p:txBody>
          <a:bodyPr/>
          <a:lstStyle/>
          <a:p>
            <a:pPr marL="0" lvl="0" indent="0">
              <a:spcBef>
                <a:spcPts val="0"/>
              </a:spcBef>
              <a:buSzPct val="25000"/>
              <a:buNone/>
            </a:pPr>
            <a:fld id="{00000000-1234-1234-1234-123412341234}" type="slidenum">
              <a:rPr lang="en-AU" smtClean="0"/>
              <a:t>6</a:t>
            </a:fld>
            <a:endParaRPr lang="en-AU"/>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094" y="4676019"/>
            <a:ext cx="2647950" cy="172402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3275" y="4457093"/>
            <a:ext cx="2590800" cy="1762125"/>
          </a:xfrm>
          <a:prstGeom prst="rect">
            <a:avLst/>
          </a:prstGeom>
        </p:spPr>
      </p:pic>
    </p:spTree>
    <p:extLst>
      <p:ext uri="{BB962C8B-B14F-4D97-AF65-F5344CB8AC3E}">
        <p14:creationId xmlns:p14="http://schemas.microsoft.com/office/powerpoint/2010/main" val="1795008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400" dirty="0" smtClean="0">
                <a:latin typeface="Cambria" panose="02040503050406030204" pitchFamily="18" charset="0"/>
              </a:rPr>
              <a:t>Background</a:t>
            </a:r>
            <a:endParaRPr lang="en-AU" sz="4400" dirty="0"/>
          </a:p>
        </p:txBody>
      </p:sp>
      <p:sp>
        <p:nvSpPr>
          <p:cNvPr id="5" name="Rectangle 4"/>
          <p:cNvSpPr/>
          <p:nvPr/>
        </p:nvSpPr>
        <p:spPr>
          <a:xfrm>
            <a:off x="584561" y="2252390"/>
            <a:ext cx="10421983" cy="4401205"/>
          </a:xfrm>
          <a:prstGeom prst="rect">
            <a:avLst/>
          </a:prstGeom>
        </p:spPr>
        <p:txBody>
          <a:bodyPr wrap="square">
            <a:spAutoFit/>
          </a:bodyPr>
          <a:lstStyle/>
          <a:p>
            <a:pPr marL="342900" lvl="0" indent="-342900" algn="just">
              <a:buFont typeface="+mj-lt"/>
              <a:buAutoNum type="arabicPeriod"/>
            </a:pPr>
            <a:r>
              <a:rPr lang="en-US" sz="2000" dirty="0">
                <a:latin typeface="Cambria" panose="02040503050406030204" pitchFamily="18" charset="0"/>
                <a:ea typeface="PMingLiU" panose="02020500000000000000" pitchFamily="18" charset="-120"/>
                <a:cs typeface="Times New Roman" panose="02020603050405020304" pitchFamily="18" charset="0"/>
              </a:rPr>
              <a:t>It must cover the entire range of the northern subpopulation of Pacific sardine (Baja California to northern Vancouver Island</a:t>
            </a:r>
            <a:r>
              <a:rPr lang="en-US" sz="2000" dirty="0" smtClean="0">
                <a:latin typeface="Cambria" panose="02040503050406030204" pitchFamily="18" charset="0"/>
                <a:ea typeface="PMingLiU" panose="02020500000000000000" pitchFamily="18" charset="-120"/>
                <a:cs typeface="Times New Roman" panose="02020603050405020304" pitchFamily="18" charset="0"/>
              </a:rPr>
              <a:t>).</a:t>
            </a:r>
            <a:endParaRPr lang="en-AU" sz="2000" dirty="0">
              <a:latin typeface="Cambria" panose="02040503050406030204" pitchFamily="18" charset="0"/>
              <a:ea typeface="Calibri" panose="020F0502020204030204" pitchFamily="34" charset="0"/>
              <a:cs typeface="Times New Roman" panose="02020603050405020304" pitchFamily="18" charset="0"/>
            </a:endParaRPr>
          </a:p>
          <a:p>
            <a:pPr marL="342900" lvl="0" indent="-342900" algn="just">
              <a:buFont typeface="+mj-lt"/>
              <a:buAutoNum type="arabicPeriod"/>
            </a:pPr>
            <a:endParaRPr lang="en-US" sz="2000" dirty="0" smtClean="0">
              <a:latin typeface="Cambria" panose="02040503050406030204" pitchFamily="18" charset="0"/>
              <a:ea typeface="PMingLiU" panose="02020500000000000000" pitchFamily="18" charset="-120"/>
              <a:cs typeface="Times New Roman" panose="02020603050405020304" pitchFamily="18" charset="0"/>
            </a:endParaRPr>
          </a:p>
          <a:p>
            <a:pPr marL="342900" lvl="0" indent="-342900" algn="just">
              <a:buFont typeface="+mj-lt"/>
              <a:buAutoNum type="arabicPeriod"/>
            </a:pPr>
            <a:r>
              <a:rPr lang="en-US" sz="2000" dirty="0" smtClean="0">
                <a:latin typeface="Cambria" panose="02040503050406030204" pitchFamily="18" charset="0"/>
                <a:ea typeface="PMingLiU" panose="02020500000000000000" pitchFamily="18" charset="-120"/>
                <a:cs typeface="Times New Roman" panose="02020603050405020304" pitchFamily="18" charset="0"/>
              </a:rPr>
              <a:t>The </a:t>
            </a:r>
            <a:r>
              <a:rPr lang="en-US" sz="2000" dirty="0">
                <a:latin typeface="Cambria" panose="02040503050406030204" pitchFamily="18" charset="0"/>
                <a:ea typeface="PMingLiU" panose="02020500000000000000" pitchFamily="18" charset="-120"/>
                <a:cs typeface="Times New Roman" panose="02020603050405020304" pitchFamily="18" charset="0"/>
              </a:rPr>
              <a:t>fisheries in Mexico, California, the Pacific Northwest and Canada must be explicitly </a:t>
            </a:r>
            <a:r>
              <a:rPr lang="en-US" sz="2000" dirty="0" smtClean="0">
                <a:latin typeface="Cambria" panose="02040503050406030204" pitchFamily="18" charset="0"/>
                <a:ea typeface="PMingLiU" panose="02020500000000000000" pitchFamily="18" charset="-120"/>
                <a:cs typeface="Times New Roman" panose="02020603050405020304" pitchFamily="18" charset="0"/>
              </a:rPr>
              <a:t>represented.</a:t>
            </a:r>
            <a:endParaRPr lang="en-AU" sz="2000" dirty="0">
              <a:latin typeface="Cambria" panose="02040503050406030204" pitchFamily="18" charset="0"/>
              <a:ea typeface="Calibri" panose="020F0502020204030204" pitchFamily="34" charset="0"/>
              <a:cs typeface="Times New Roman" panose="02020603050405020304" pitchFamily="18" charset="0"/>
            </a:endParaRPr>
          </a:p>
          <a:p>
            <a:pPr marL="342900" lvl="0" indent="-342900" algn="just">
              <a:buFont typeface="+mj-lt"/>
              <a:buAutoNum type="arabicPeriod"/>
            </a:pPr>
            <a:endParaRPr lang="en-US" sz="2000" dirty="0" smtClean="0">
              <a:latin typeface="Cambria" panose="02040503050406030204" pitchFamily="18" charset="0"/>
              <a:ea typeface="PMingLiU" panose="02020500000000000000" pitchFamily="18" charset="-120"/>
              <a:cs typeface="Times New Roman" panose="02020603050405020304" pitchFamily="18" charset="0"/>
            </a:endParaRPr>
          </a:p>
          <a:p>
            <a:pPr marL="342900" lvl="0" indent="-342900" algn="just">
              <a:buFont typeface="+mj-lt"/>
              <a:buAutoNum type="arabicPeriod"/>
            </a:pPr>
            <a:r>
              <a:rPr lang="en-US" sz="2000" dirty="0" smtClean="0">
                <a:latin typeface="Cambria" panose="02040503050406030204" pitchFamily="18" charset="0"/>
                <a:ea typeface="PMingLiU" panose="02020500000000000000" pitchFamily="18" charset="-120"/>
                <a:cs typeface="Times New Roman" panose="02020603050405020304" pitchFamily="18" charset="0"/>
              </a:rPr>
              <a:t>The </a:t>
            </a:r>
            <a:r>
              <a:rPr lang="en-US" sz="2000" dirty="0">
                <a:latin typeface="Cambria" panose="02040503050406030204" pitchFamily="18" charset="0"/>
                <a:ea typeface="PMingLiU" panose="02020500000000000000" pitchFamily="18" charset="-120"/>
                <a:cs typeface="Times New Roman" panose="02020603050405020304" pitchFamily="18" charset="0"/>
              </a:rPr>
              <a:t>model </a:t>
            </a:r>
            <a:r>
              <a:rPr lang="en-US" sz="2000" dirty="0" err="1">
                <a:latin typeface="Cambria" panose="02040503050406030204" pitchFamily="18" charset="0"/>
                <a:ea typeface="PMingLiU" panose="02020500000000000000" pitchFamily="18" charset="-120"/>
                <a:cs typeface="Times New Roman" panose="02020603050405020304" pitchFamily="18" charset="0"/>
              </a:rPr>
              <a:t>hindcasts</a:t>
            </a:r>
            <a:r>
              <a:rPr lang="en-US" sz="2000" dirty="0">
                <a:latin typeface="Cambria" panose="02040503050406030204" pitchFamily="18" charset="0"/>
                <a:ea typeface="PMingLiU" panose="02020500000000000000" pitchFamily="18" charset="-120"/>
                <a:cs typeface="Times New Roman" panose="02020603050405020304" pitchFamily="18" charset="0"/>
              </a:rPr>
              <a:t> must be validated. For example, they should replicate the behavior of major ecosystem components (especially sardine) during 1930-present.</a:t>
            </a:r>
            <a:endParaRPr lang="en-AU" sz="2000" dirty="0">
              <a:latin typeface="Cambria" panose="02040503050406030204" pitchFamily="18" charset="0"/>
              <a:ea typeface="Calibri" panose="020F0502020204030204" pitchFamily="34" charset="0"/>
              <a:cs typeface="Times New Roman" panose="02020603050405020304" pitchFamily="18" charset="0"/>
            </a:endParaRPr>
          </a:p>
          <a:p>
            <a:pPr marL="342900" lvl="0" indent="-342900" algn="just">
              <a:buFont typeface="+mj-lt"/>
              <a:buAutoNum type="arabicPeriod"/>
            </a:pPr>
            <a:endParaRPr lang="en-US" sz="2000" dirty="0" smtClean="0">
              <a:latin typeface="Cambria" panose="02040503050406030204" pitchFamily="18" charset="0"/>
              <a:ea typeface="PMingLiU" panose="02020500000000000000" pitchFamily="18" charset="-120"/>
              <a:cs typeface="Times New Roman" panose="02020603050405020304" pitchFamily="18" charset="0"/>
            </a:endParaRPr>
          </a:p>
          <a:p>
            <a:pPr marL="342900" lvl="0" indent="-342900" algn="just">
              <a:buFont typeface="+mj-lt"/>
              <a:buAutoNum type="arabicPeriod"/>
            </a:pPr>
            <a:r>
              <a:rPr lang="en-US" sz="2000" dirty="0" smtClean="0">
                <a:latin typeface="Cambria" panose="02040503050406030204" pitchFamily="18" charset="0"/>
                <a:ea typeface="PMingLiU" panose="02020500000000000000" pitchFamily="18" charset="-120"/>
                <a:cs typeface="Times New Roman" panose="02020603050405020304" pitchFamily="18" charset="0"/>
              </a:rPr>
              <a:t>The </a:t>
            </a:r>
            <a:r>
              <a:rPr lang="en-US" sz="2000" dirty="0">
                <a:latin typeface="Cambria" panose="02040503050406030204" pitchFamily="18" charset="0"/>
                <a:ea typeface="PMingLiU" panose="02020500000000000000" pitchFamily="18" charset="-120"/>
                <a:cs typeface="Times New Roman" panose="02020603050405020304" pitchFamily="18" charset="0"/>
              </a:rPr>
              <a:t>dynamics of sardine should be modeled to a level consistent with the level of complexity </a:t>
            </a:r>
            <a:r>
              <a:rPr lang="en-US" sz="2000" dirty="0" smtClean="0">
                <a:latin typeface="Cambria" panose="02040503050406030204" pitchFamily="18" charset="0"/>
                <a:ea typeface="PMingLiU" panose="02020500000000000000" pitchFamily="18" charset="-120"/>
                <a:cs typeface="Times New Roman" panose="02020603050405020304" pitchFamily="18" charset="0"/>
              </a:rPr>
              <a:t>for evaluating a harvest control rule in a single-species context.</a:t>
            </a:r>
            <a:endParaRPr lang="en-AU" sz="2000" dirty="0">
              <a:latin typeface="Cambria" panose="02040503050406030204" pitchFamily="18" charset="0"/>
              <a:ea typeface="Calibri" panose="020F0502020204030204" pitchFamily="34" charset="0"/>
              <a:cs typeface="Times New Roman" panose="02020603050405020304" pitchFamily="18" charset="0"/>
            </a:endParaRPr>
          </a:p>
          <a:p>
            <a:pPr marL="342900" lvl="0" indent="-342900" algn="just">
              <a:buFont typeface="+mj-lt"/>
              <a:buAutoNum type="arabicPeriod"/>
            </a:pPr>
            <a:endParaRPr lang="en-US" sz="2000" dirty="0" smtClean="0">
              <a:latin typeface="Cambria" panose="02040503050406030204" pitchFamily="18" charset="0"/>
              <a:ea typeface="PMingLiU" panose="02020500000000000000" pitchFamily="18" charset="-120"/>
              <a:cs typeface="Times New Roman" panose="02020603050405020304" pitchFamily="18" charset="0"/>
            </a:endParaRPr>
          </a:p>
          <a:p>
            <a:pPr marL="342900" lvl="0" indent="-342900" algn="just">
              <a:buFont typeface="+mj-lt"/>
              <a:buAutoNum type="arabicPeriod"/>
            </a:pPr>
            <a:r>
              <a:rPr lang="en-US" sz="2000" dirty="0" smtClean="0">
                <a:latin typeface="Cambria" panose="02040503050406030204" pitchFamily="18" charset="0"/>
                <a:ea typeface="PMingLiU" panose="02020500000000000000" pitchFamily="18" charset="-120"/>
                <a:cs typeface="Times New Roman" panose="02020603050405020304" pitchFamily="18" charset="0"/>
              </a:rPr>
              <a:t>Management </a:t>
            </a:r>
            <a:r>
              <a:rPr lang="en-US" sz="2000" dirty="0">
                <a:latin typeface="Cambria" panose="02040503050406030204" pitchFamily="18" charset="0"/>
                <a:ea typeface="PMingLiU" panose="02020500000000000000" pitchFamily="18" charset="-120"/>
                <a:cs typeface="Times New Roman" panose="02020603050405020304" pitchFamily="18" charset="0"/>
              </a:rPr>
              <a:t>of other groups in the </a:t>
            </a:r>
            <a:r>
              <a:rPr lang="en-US" sz="2000" dirty="0" smtClean="0">
                <a:latin typeface="Cambria" panose="02040503050406030204" pitchFamily="18" charset="0"/>
                <a:ea typeface="PMingLiU" panose="02020500000000000000" pitchFamily="18" charset="-120"/>
                <a:cs typeface="Times New Roman" panose="02020603050405020304" pitchFamily="18" charset="0"/>
              </a:rPr>
              <a:t>ecosystem </a:t>
            </a:r>
            <a:r>
              <a:rPr lang="en-US" sz="2000" dirty="0">
                <a:latin typeface="Cambria" panose="02040503050406030204" pitchFamily="18" charset="0"/>
                <a:ea typeface="PMingLiU" panose="02020500000000000000" pitchFamily="18" charset="-120"/>
                <a:cs typeface="Times New Roman" panose="02020603050405020304" pitchFamily="18" charset="0"/>
              </a:rPr>
              <a:t>should be based on the control rules actually in place (rather than assuming constant catch or constant fishing mortality).</a:t>
            </a:r>
            <a:endParaRPr lang="en-AU" sz="2000" dirty="0">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6" name="Text Placeholder 4"/>
          <p:cNvSpPr>
            <a:spLocks noGrp="1"/>
          </p:cNvSpPr>
          <p:nvPr>
            <p:ph type="body" idx="1"/>
          </p:nvPr>
        </p:nvSpPr>
        <p:spPr>
          <a:xfrm>
            <a:off x="537754" y="1569219"/>
            <a:ext cx="10515599" cy="546964"/>
          </a:xfrm>
        </p:spPr>
        <p:txBody>
          <a:bodyPr/>
          <a:lstStyle/>
          <a:p>
            <a:pPr marL="177800" indent="0">
              <a:buNone/>
            </a:pPr>
            <a:r>
              <a:rPr lang="en-AU" sz="2800" b="1" dirty="0" smtClean="0">
                <a:latin typeface="Cambria" panose="02040503050406030204" pitchFamily="18" charset="0"/>
              </a:rPr>
              <a:t>Expectations for a [Useful] Ecosystem Model</a:t>
            </a:r>
            <a:endParaRPr lang="en-AU" sz="2800" b="1" dirty="0">
              <a:latin typeface="Cambria" panose="02040503050406030204" pitchFamily="18" charset="0"/>
            </a:endParaRPr>
          </a:p>
        </p:txBody>
      </p:sp>
      <p:sp>
        <p:nvSpPr>
          <p:cNvPr id="4" name="Slide Number Placeholder 3"/>
          <p:cNvSpPr>
            <a:spLocks noGrp="1"/>
          </p:cNvSpPr>
          <p:nvPr>
            <p:ph type="sldNum" idx="12"/>
          </p:nvPr>
        </p:nvSpPr>
        <p:spPr/>
        <p:txBody>
          <a:bodyPr/>
          <a:lstStyle/>
          <a:p>
            <a:pPr marL="0" lvl="0" indent="0">
              <a:spcBef>
                <a:spcPts val="0"/>
              </a:spcBef>
              <a:buSzPct val="25000"/>
              <a:buNone/>
            </a:pPr>
            <a:fld id="{00000000-1234-1234-1234-123412341234}" type="slidenum">
              <a:rPr lang="en-AU" smtClean="0"/>
              <a:t>7</a:t>
            </a:fld>
            <a:endParaRPr lang="en-AU"/>
          </a:p>
        </p:txBody>
      </p:sp>
    </p:spTree>
    <p:extLst>
      <p:ext uri="{BB962C8B-B14F-4D97-AF65-F5344CB8AC3E}">
        <p14:creationId xmlns:p14="http://schemas.microsoft.com/office/powerpoint/2010/main" val="4062309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000" b="1" dirty="0" smtClean="0"/>
              <a:t>Objectives</a:t>
            </a:r>
            <a:endParaRPr lang="en-AU" sz="4000" b="1" dirty="0"/>
          </a:p>
        </p:txBody>
      </p:sp>
      <p:sp>
        <p:nvSpPr>
          <p:cNvPr id="3" name="Text Placeholder 2"/>
          <p:cNvSpPr>
            <a:spLocks noGrp="1"/>
          </p:cNvSpPr>
          <p:nvPr>
            <p:ph type="body" idx="1"/>
          </p:nvPr>
        </p:nvSpPr>
        <p:spPr/>
        <p:txBody>
          <a:bodyPr/>
          <a:lstStyle/>
          <a:p>
            <a:pPr>
              <a:buFont typeface="Wingdings" panose="05000000000000000000" pitchFamily="2" charset="2"/>
              <a:buChar char="§"/>
            </a:pPr>
            <a:r>
              <a:rPr lang="en-AU" sz="3600" dirty="0" smtClean="0"/>
              <a:t> </a:t>
            </a:r>
            <a:r>
              <a:rPr lang="en-AU" sz="3200" dirty="0" smtClean="0"/>
              <a:t>Define a MICE that includes multiple prey and predator species</a:t>
            </a:r>
          </a:p>
          <a:p>
            <a:pPr lvl="1">
              <a:buFont typeface="Wingdings" panose="05000000000000000000" pitchFamily="2" charset="2"/>
              <a:buChar char="§"/>
            </a:pPr>
            <a:r>
              <a:rPr lang="en-AU" sz="3200" dirty="0" smtClean="0"/>
              <a:t>Prey species: sardine, anchovy, “other forage”, “other prey”</a:t>
            </a:r>
          </a:p>
          <a:p>
            <a:pPr lvl="1">
              <a:buFont typeface="Wingdings" panose="05000000000000000000" pitchFamily="2" charset="2"/>
              <a:buChar char="§"/>
            </a:pPr>
            <a:r>
              <a:rPr lang="en-AU" sz="3200" dirty="0" smtClean="0"/>
              <a:t>Predator species: brown pelican, California sea lions.</a:t>
            </a:r>
          </a:p>
          <a:p>
            <a:pPr>
              <a:buFont typeface="Wingdings" panose="05000000000000000000" pitchFamily="2" charset="2"/>
              <a:buChar char="§"/>
            </a:pPr>
            <a:r>
              <a:rPr lang="en-AU" sz="3200" dirty="0" smtClean="0"/>
              <a:t>Specify a harvest regime for each of the countries included in the model</a:t>
            </a:r>
          </a:p>
          <a:p>
            <a:pPr>
              <a:buFont typeface="Wingdings" panose="05000000000000000000" pitchFamily="2" charset="2"/>
              <a:buChar char="§"/>
            </a:pPr>
            <a:r>
              <a:rPr lang="en-AU" sz="3200" dirty="0" smtClean="0"/>
              <a:t>Project the MICE forward to evaluate uncertainty. </a:t>
            </a:r>
            <a:endParaRPr lang="en-AU" sz="3200" dirty="0"/>
          </a:p>
        </p:txBody>
      </p:sp>
      <p:sp>
        <p:nvSpPr>
          <p:cNvPr id="5" name="Slide Number Placeholder 4"/>
          <p:cNvSpPr>
            <a:spLocks noGrp="1"/>
          </p:cNvSpPr>
          <p:nvPr>
            <p:ph type="sldNum" idx="12"/>
          </p:nvPr>
        </p:nvSpPr>
        <p:spPr/>
        <p:txBody>
          <a:bodyPr/>
          <a:lstStyle/>
          <a:p>
            <a:pPr marL="0" lvl="0" indent="0">
              <a:spcBef>
                <a:spcPts val="0"/>
              </a:spcBef>
              <a:buSzPct val="25000"/>
              <a:buNone/>
            </a:pPr>
            <a:fld id="{00000000-1234-1234-1234-123412341234}" type="slidenum">
              <a:rPr lang="en-AU" smtClean="0"/>
              <a:t>8</a:t>
            </a:fld>
            <a:endParaRPr lang="en-AU"/>
          </a:p>
        </p:txBody>
      </p:sp>
    </p:spTree>
    <p:extLst>
      <p:ext uri="{BB962C8B-B14F-4D97-AF65-F5344CB8AC3E}">
        <p14:creationId xmlns:p14="http://schemas.microsoft.com/office/powerpoint/2010/main" val="2401791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467167" y="2021772"/>
            <a:ext cx="9144000" cy="2387600"/>
          </a:xfrm>
        </p:spPr>
        <p:txBody>
          <a:bodyPr/>
          <a:lstStyle/>
          <a:p>
            <a:r>
              <a:rPr lang="en-AU" sz="5000" dirty="0" smtClean="0"/>
              <a:t>The Model and Scenarios</a:t>
            </a:r>
            <a:endParaRPr lang="en-AU" sz="5000" dirty="0"/>
          </a:p>
        </p:txBody>
      </p:sp>
      <p:sp>
        <p:nvSpPr>
          <p:cNvPr id="4" name="Slide Number Placeholder 3"/>
          <p:cNvSpPr>
            <a:spLocks noGrp="1"/>
          </p:cNvSpPr>
          <p:nvPr>
            <p:ph type="sldNum" idx="12"/>
          </p:nvPr>
        </p:nvSpPr>
        <p:spPr/>
        <p:txBody>
          <a:bodyPr/>
          <a:lstStyle/>
          <a:p>
            <a:pPr marL="0" lvl="0" indent="0">
              <a:spcBef>
                <a:spcPts val="0"/>
              </a:spcBef>
              <a:buSzPct val="25000"/>
              <a:buNone/>
            </a:pPr>
            <a:fld id="{00000000-1234-1234-1234-123412341234}" type="slidenum">
              <a:rPr lang="en-AU" smtClean="0"/>
              <a:t>9</a:t>
            </a:fld>
            <a:endParaRPr lang="en-AU"/>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353" y="278009"/>
            <a:ext cx="3481342" cy="319866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9639" y="70603"/>
            <a:ext cx="3912433" cy="2934325"/>
          </a:xfrm>
          <a:prstGeom prst="rect">
            <a:avLst/>
          </a:prstGeom>
        </p:spPr>
      </p:pic>
    </p:spTree>
    <p:extLst>
      <p:ext uri="{BB962C8B-B14F-4D97-AF65-F5344CB8AC3E}">
        <p14:creationId xmlns:p14="http://schemas.microsoft.com/office/powerpoint/2010/main" val="28412665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759</TotalTime>
  <Words>1740</Words>
  <Application>Microsoft Office PowerPoint</Application>
  <PresentationFormat>Widescreen</PresentationFormat>
  <Paragraphs>259</Paragraphs>
  <Slides>36</Slides>
  <Notes>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6" baseType="lpstr">
      <vt:lpstr>PMingLiU</vt:lpstr>
      <vt:lpstr>Arial</vt:lpstr>
      <vt:lpstr>Calibri</vt:lpstr>
      <vt:lpstr>Cambria</vt:lpstr>
      <vt:lpstr>Century Gothic</vt:lpstr>
      <vt:lpstr>Times New Roman</vt:lpstr>
      <vt:lpstr>Wingdings</vt:lpstr>
      <vt:lpstr>ヒラギノ角ゴ Pro W3</vt:lpstr>
      <vt:lpstr>Office Theme</vt:lpstr>
      <vt:lpstr>Equation</vt:lpstr>
      <vt:lpstr>CATS, MICE and Small Pelagic Species in the California Current Ecosystem</vt:lpstr>
      <vt:lpstr>PowerPoint Presentation</vt:lpstr>
      <vt:lpstr>PowerPoint Presentation</vt:lpstr>
      <vt:lpstr>MICE in a nutshell</vt:lpstr>
      <vt:lpstr>MICE Examples</vt:lpstr>
      <vt:lpstr>Pacific Sardine and the California Current System</vt:lpstr>
      <vt:lpstr>Background</vt:lpstr>
      <vt:lpstr>Objectives</vt:lpstr>
      <vt:lpstr>The Model and Scenarios</vt:lpstr>
      <vt:lpstr>Spatial structure</vt:lpstr>
      <vt:lpstr>PowerPoint Presentation</vt:lpstr>
      <vt:lpstr>The Sardine Model-I</vt:lpstr>
      <vt:lpstr>The Sardine Model-II</vt:lpstr>
      <vt:lpstr>The Sardine Model-III</vt:lpstr>
      <vt:lpstr>The anchovy model</vt:lpstr>
      <vt:lpstr>Other forage and other prey</vt:lpstr>
      <vt:lpstr>Harvest of Sardine</vt:lpstr>
      <vt:lpstr>Harvest of Sardine</vt:lpstr>
      <vt:lpstr>Modelling Predators-I</vt:lpstr>
      <vt:lpstr>Modelling Predators-II</vt:lpstr>
      <vt:lpstr>Modelling Predators-III</vt:lpstr>
      <vt:lpstr>Parameterization-I</vt:lpstr>
      <vt:lpstr>Parameterization-II</vt:lpstr>
      <vt:lpstr>Sensitivity Scenarios</vt:lpstr>
      <vt:lpstr>Some Results</vt:lpstr>
      <vt:lpstr>Results Overview</vt:lpstr>
      <vt:lpstr>PowerPoint Presentation</vt:lpstr>
      <vt:lpstr>PowerPoint Presentation</vt:lpstr>
      <vt:lpstr>PowerPoint Presentation</vt:lpstr>
      <vt:lpstr>PowerPoint Presentation</vt:lpstr>
      <vt:lpstr>Broader Implications</vt:lpstr>
      <vt:lpstr>General Context (Multi-model inference)</vt:lpstr>
      <vt:lpstr>On the Design of CCE Ecosystem Models</vt:lpstr>
      <vt:lpstr>Review and Evaluation</vt:lpstr>
      <vt:lpstr>Synergistic Issues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Ocean Modelling Forum</dc:title>
  <dc:creator>Punt, Andre (O&amp;A, Hobart)</dc:creator>
  <cp:lastModifiedBy>Punt, Andre (O&amp;A, Hobart)</cp:lastModifiedBy>
  <cp:revision>71</cp:revision>
  <dcterms:modified xsi:type="dcterms:W3CDTF">2016-05-09T02:04:13Z</dcterms:modified>
</cp:coreProperties>
</file>